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1" r:id="rId2"/>
    <p:sldId id="495" r:id="rId3"/>
    <p:sldId id="496" r:id="rId4"/>
    <p:sldId id="356" r:id="rId5"/>
    <p:sldId id="383" r:id="rId6"/>
    <p:sldId id="391" r:id="rId7"/>
    <p:sldId id="395" r:id="rId8"/>
    <p:sldId id="396" r:id="rId9"/>
    <p:sldId id="397" r:id="rId10"/>
    <p:sldId id="399" r:id="rId11"/>
    <p:sldId id="400" r:id="rId12"/>
    <p:sldId id="473" r:id="rId13"/>
    <p:sldId id="474" r:id="rId14"/>
    <p:sldId id="406" r:id="rId15"/>
    <p:sldId id="407" r:id="rId16"/>
    <p:sldId id="408" r:id="rId17"/>
    <p:sldId id="409" r:id="rId18"/>
    <p:sldId id="489" r:id="rId19"/>
    <p:sldId id="410" r:id="rId20"/>
    <p:sldId id="440" r:id="rId21"/>
    <p:sldId id="503" r:id="rId22"/>
    <p:sldId id="441" r:id="rId23"/>
    <p:sldId id="442" r:id="rId24"/>
    <p:sldId id="443" r:id="rId25"/>
    <p:sldId id="438" r:id="rId26"/>
    <p:sldId id="494" r:id="rId27"/>
    <p:sldId id="451" r:id="rId28"/>
    <p:sldId id="447" r:id="rId29"/>
    <p:sldId id="448" r:id="rId30"/>
    <p:sldId id="449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90" r:id="rId39"/>
    <p:sldId id="355" r:id="rId40"/>
    <p:sldId id="285" r:id="rId41"/>
    <p:sldId id="284" r:id="rId42"/>
    <p:sldId id="286" r:id="rId43"/>
    <p:sldId id="290" r:id="rId44"/>
    <p:sldId id="328" r:id="rId45"/>
    <p:sldId id="287" r:id="rId46"/>
    <p:sldId id="497" r:id="rId47"/>
    <p:sldId id="498" r:id="rId48"/>
    <p:sldId id="499" r:id="rId49"/>
    <p:sldId id="500" r:id="rId50"/>
    <p:sldId id="292" r:id="rId51"/>
    <p:sldId id="294" r:id="rId52"/>
    <p:sldId id="288" r:id="rId53"/>
    <p:sldId id="299" r:id="rId54"/>
    <p:sldId id="353" r:id="rId55"/>
    <p:sldId id="300" r:id="rId56"/>
    <p:sldId id="295" r:id="rId57"/>
    <p:sldId id="502" r:id="rId58"/>
    <p:sldId id="354" r:id="rId59"/>
    <p:sldId id="302" r:id="rId60"/>
    <p:sldId id="303" r:id="rId61"/>
    <p:sldId id="304" r:id="rId62"/>
    <p:sldId id="467" r:id="rId63"/>
    <p:sldId id="358" r:id="rId64"/>
    <p:sldId id="312" r:id="rId65"/>
    <p:sldId id="491" r:id="rId66"/>
    <p:sldId id="260" r:id="rId67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85" userDrawn="1">
          <p15:clr>
            <a:srgbClr val="A4A3A4"/>
          </p15:clr>
        </p15:guide>
        <p15:guide id="2" orient="horz" pos="3475" userDrawn="1">
          <p15:clr>
            <a:srgbClr val="A4A3A4"/>
          </p15:clr>
        </p15:guide>
        <p15:guide id="3" pos="1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5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93466" autoAdjust="0"/>
  </p:normalViewPr>
  <p:slideViewPr>
    <p:cSldViewPr snapToGrid="0" snapToObjects="1" showGuides="1">
      <p:cViewPr varScale="1">
        <p:scale>
          <a:sx n="213" d="100"/>
          <a:sy n="213" d="100"/>
        </p:scale>
        <p:origin x="1728" y="184"/>
      </p:cViewPr>
      <p:guideLst>
        <p:guide pos="1185"/>
        <p:guide orient="horz" pos="3475"/>
        <p:guide pos="1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11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057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2AED2-1853-BB42-8ADB-EB72FEEB81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2AED2-1853-BB42-8ADB-EB72FEEB81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8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2AED2-1853-BB42-8ADB-EB72FEEB81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3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2AED2-1853-BB42-8ADB-EB72FEEB81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6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mixed effect models II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1495802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mixed effect models II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4485883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arhus Universit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9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155B-5F61-7C48-825A-161BC91F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89275-6B7C-394E-B8A5-B0E26974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9170-F6E4-CA4A-83E5-4F42B22F3072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D8666-CE77-4047-BBF2-2CD547AD9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7E09C-BDB4-7B44-97E0-532978C5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A06B-CC02-2842-97AA-71450A4D1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mixed effect models II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4490411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20/11/2018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524961208" name="SecondaryLogo_sor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mixed effect models II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/>
              <a:t>20/11/2018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0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1844" y="404664"/>
            <a:ext cx="10224319" cy="2969071"/>
          </a:xfrm>
        </p:spPr>
        <p:txBody>
          <a:bodyPr/>
          <a:lstStyle/>
          <a:p>
            <a:r>
              <a:rPr lang="en-US" sz="7200" b="0" dirty="0">
                <a:latin typeface="+mj-lt"/>
                <a:ea typeface="Helvetica" charset="0"/>
                <a:cs typeface="Helvetica" charset="0"/>
              </a:rPr>
              <a:t>mixed effect models</a:t>
            </a:r>
            <a:br>
              <a:rPr lang="en-US" b="0" dirty="0">
                <a:latin typeface="+mj-lt"/>
              </a:rPr>
            </a:br>
            <a:r>
              <a:rPr lang="en-US" sz="4800" b="0" dirty="0">
                <a:latin typeface="+mj-lt"/>
              </a:rPr>
              <a:t>Dealing with Autocorrelation</a:t>
            </a:r>
            <a:endParaRPr lang="en-GB" sz="4000" b="0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442FA-9D05-D945-B30C-35F62E78A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1844" y="4293096"/>
            <a:ext cx="7161212" cy="1746085"/>
          </a:xfrm>
        </p:spPr>
        <p:txBody>
          <a:bodyPr anchor="ctr"/>
          <a:lstStyle/>
          <a:p>
            <a:pPr lvl="0">
              <a:buClr>
                <a:srgbClr val="000000"/>
              </a:buClr>
            </a:pPr>
            <a:r>
              <a:rPr lang="en-GB" sz="2400" dirty="0">
                <a:solidFill>
                  <a:srgbClr val="FFFFFF"/>
                </a:solidFill>
              </a:rPr>
              <a:t>Alejandro Ordonez</a:t>
            </a:r>
          </a:p>
          <a:p>
            <a:pPr lvl="0">
              <a:buClr>
                <a:srgbClr val="000000"/>
              </a:buClr>
            </a:pPr>
            <a:r>
              <a:rPr lang="en-GB" sz="1600" dirty="0">
                <a:solidFill>
                  <a:srgbClr val="FFFFFF"/>
                </a:solidFill>
              </a:rPr>
              <a:t>Assistant Professor - Department of Bioscience </a:t>
            </a:r>
          </a:p>
          <a:p>
            <a:pPr lvl="0">
              <a:buClr>
                <a:srgbClr val="000000"/>
              </a:buClr>
            </a:pPr>
            <a:r>
              <a:rPr lang="en-GB" sz="1600" dirty="0">
                <a:solidFill>
                  <a:srgbClr val="FFFFFF"/>
                </a:solidFill>
              </a:rPr>
              <a:t>Section for Ecoinformatics &amp; Biodiversity</a:t>
            </a:r>
          </a:p>
          <a:p>
            <a:pPr lvl="0">
              <a:buClr>
                <a:srgbClr val="000000"/>
              </a:buClr>
            </a:pPr>
            <a:r>
              <a:rPr lang="en-GB" sz="1600" dirty="0" err="1">
                <a:solidFill>
                  <a:srgbClr val="FFFFFF"/>
                </a:solidFill>
              </a:rPr>
              <a:t>Center</a:t>
            </a:r>
            <a:r>
              <a:rPr lang="en-GB" sz="1600" dirty="0">
                <a:solidFill>
                  <a:srgbClr val="FFFFFF"/>
                </a:solidFill>
              </a:rPr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844" y="1373021"/>
            <a:ext cx="10220325" cy="4521366"/>
          </a:xfrm>
        </p:spPr>
        <p:txBody>
          <a:bodyPr>
            <a:normAutofit/>
          </a:bodyPr>
          <a:lstStyle/>
          <a:p>
            <a:r>
              <a:rPr lang="en-US" sz="2400" dirty="0"/>
              <a:t>A commonly used statistic that describes spatial autocorrelation is </a:t>
            </a:r>
            <a:r>
              <a:rPr lang="en-US" sz="2400" b="1" dirty="0"/>
              <a:t>Moran’s </a:t>
            </a:r>
            <a:r>
              <a:rPr lang="en-US" sz="2400" b="1" i="1" dirty="0"/>
              <a:t>I</a:t>
            </a:r>
            <a:endParaRPr lang="en-US" sz="2400" b="1" dirty="0"/>
          </a:p>
          <a:p>
            <a:pPr lvl="1"/>
            <a:r>
              <a:rPr lang="en-US" sz="2400" dirty="0"/>
              <a:t>It evaluates whether the pattern expressed is clustered, dispersed, or random.</a:t>
            </a:r>
          </a:p>
          <a:p>
            <a:endParaRPr lang="en-US" sz="2400" dirty="0"/>
          </a:p>
          <a:p>
            <a:r>
              <a:rPr lang="en-US" sz="2400" dirty="0"/>
              <a:t>Other indices include</a:t>
            </a:r>
          </a:p>
          <a:p>
            <a:pPr lvl="1"/>
            <a:r>
              <a:rPr lang="en-US" sz="2400" dirty="0"/>
              <a:t>Geary’s-</a:t>
            </a:r>
            <a:r>
              <a:rPr lang="en-US" sz="2400" i="1" dirty="0"/>
              <a:t>C</a:t>
            </a:r>
            <a:r>
              <a:rPr lang="en-US" sz="2400" dirty="0"/>
              <a:t> </a:t>
            </a:r>
          </a:p>
          <a:p>
            <a:pPr lvl="1"/>
            <a:r>
              <a:rPr lang="en-US" sz="2400" dirty="0"/>
              <a:t>The join-count index [for binary data].</a:t>
            </a:r>
          </a:p>
          <a:p>
            <a:pPr lvl="1"/>
            <a:r>
              <a:rPr lang="en-US" sz="2400" dirty="0"/>
              <a:t>The semi-variogram </a:t>
            </a:r>
            <a:r>
              <a:rPr lang="en-US" sz="2400" dirty="0">
                <a:sym typeface="Wingdings"/>
              </a:rPr>
              <a:t> commonly used for interpolation approaches [</a:t>
            </a:r>
            <a:r>
              <a:rPr lang="en-US" sz="2400" dirty="0" err="1">
                <a:sym typeface="Wingdings"/>
              </a:rPr>
              <a:t>krigging</a:t>
            </a:r>
            <a:r>
              <a:rPr lang="en-US" sz="2400" dirty="0">
                <a:sym typeface="Wingdings"/>
              </a:rPr>
              <a:t>]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942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  <a:br>
              <a:rPr lang="nl-NL" sz="4800" b="1" dirty="0"/>
            </a:br>
            <a:r>
              <a:rPr lang="en-US" sz="4400" b="0" dirty="0"/>
              <a:t>Moran’s 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9" y="1960078"/>
            <a:ext cx="9985646" cy="420522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The general idea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Spatial autocorrelation is characterized by a correlation in a signal among nearby locations in space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Values range between −1 to +1 and usually transformed to z-scores (</a:t>
            </a:r>
            <a:r>
              <a:rPr lang="en-US" i="1" dirty="0" err="1"/>
              <a:t>μ</a:t>
            </a:r>
            <a:r>
              <a:rPr lang="en-US" dirty="0"/>
              <a:t> = 0,</a:t>
            </a:r>
            <a:r>
              <a:rPr lang="en-US" i="1" dirty="0"/>
              <a:t>σ</a:t>
            </a:r>
            <a:r>
              <a:rPr lang="en-US" i="1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= 1)</a:t>
            </a:r>
          </a:p>
          <a:p>
            <a:pPr marL="576000" lvl="2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The math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endParaRPr lang="en-US" b="1" dirty="0"/>
          </a:p>
          <a:p>
            <a:pPr marL="252000" lvl="1" indent="0">
              <a:lnSpc>
                <a:spcPct val="110000"/>
              </a:lnSpc>
              <a:buNone/>
            </a:pPr>
            <a:endParaRPr lang="en-US" b="1" dirty="0"/>
          </a:p>
          <a:p>
            <a:pPr lvl="1">
              <a:lnSpc>
                <a:spcPct val="110000"/>
              </a:lnSpc>
            </a:pPr>
            <a:endParaRPr lang="en-US" b="1" dirty="0"/>
          </a:p>
          <a:p>
            <a:pPr lvl="1">
              <a:lnSpc>
                <a:spcPct val="110000"/>
              </a:lnSpc>
            </a:pPr>
            <a:r>
              <a:rPr lang="en-US" b="1" dirty="0"/>
              <a:t>Look familiar? : </a:t>
            </a:r>
            <a:r>
              <a:rPr lang="en-US" dirty="0"/>
              <a:t>This is an expanded version of the formula to compute the correlation coefficient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630916" y="315913"/>
            <a:ext cx="1398614" cy="2132635"/>
            <a:chOff x="185611" y="1448940"/>
            <a:chExt cx="1398978" cy="21331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83" y="1448940"/>
              <a:ext cx="1139594" cy="167140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5611" y="3120346"/>
              <a:ext cx="1398978" cy="46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dirty="0">
                  <a:latin typeface="+mn-lt"/>
                </a:rPr>
                <a:t>Patrick Alfred Pierce Moran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1CCA59-5B03-A842-9853-9712B9E6269C}"/>
                  </a:ext>
                </a:extLst>
              </p:cNvPr>
              <p:cNvSpPr/>
              <p:nvPr/>
            </p:nvSpPr>
            <p:spPr>
              <a:xfrm>
                <a:off x="1773932" y="3861048"/>
                <a:ext cx="8693496" cy="123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mr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mr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457063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7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700" i="1" dirty="0"/>
                  <a:t> Spatial weights matrix;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𝑁𝑢𝑚𝑒𝑟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𝑜𝑏𝑠𝑒𝑟𝑣𝑎𝑡𝑖𝑜𝑛𝑠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700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𝑜𝑏𝑠𝑒𝑟𝑣𝑎𝑡𝑖𝑜𝑛𝑠</m:t>
                    </m:r>
                    <m:r>
                      <a:rPr lang="en-US" sz="700" i="1">
                        <a:latin typeface="Cambria Math" panose="020405030504060302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7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700">
                        <a:latin typeface="Cambria Math" panose="02040503050406030204" pitchFamily="18" charset="0"/>
                      </a:rPr>
                      <m:t>Mean</m:t>
                    </m:r>
                  </m:oMath>
                </a14:m>
                <a:endParaRPr lang="en-US" sz="7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1CCA59-5B03-A842-9853-9712B9E62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932" y="3861048"/>
                <a:ext cx="8693496" cy="1238416"/>
              </a:xfrm>
              <a:prstGeom prst="rect">
                <a:avLst/>
              </a:prstGeom>
              <a:blipFill>
                <a:blip r:embed="rId3"/>
                <a:stretch>
                  <a:fillRect t="-37374" b="-5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  <a:br>
              <a:rPr lang="nl-NL" sz="4800" b="1" dirty="0"/>
            </a:br>
            <a:r>
              <a:rPr lang="en-US" sz="4400" b="0" dirty="0"/>
              <a:t>Moran’s I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8"/>
            <a:ext cx="10220325" cy="4205226"/>
          </a:xfrm>
        </p:spPr>
        <p:txBody>
          <a:bodyPr>
            <a:normAutofit/>
          </a:bodyPr>
          <a:lstStyle/>
          <a:p>
            <a:r>
              <a:rPr lang="en-US" sz="2400" b="1" dirty="0"/>
              <a:t>Testing for significance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We compare it the expected (normal) value E</a:t>
            </a:r>
            <a:r>
              <a:rPr lang="en-US" sz="2400" baseline="-25000" dirty="0"/>
              <a:t>(I)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A84CAF-585E-D242-8167-CAA36FE97AD3}"/>
                  </a:ext>
                </a:extLst>
              </p:cNvPr>
              <p:cNvSpPr/>
              <p:nvPr/>
            </p:nvSpPr>
            <p:spPr>
              <a:xfrm>
                <a:off x="1053852" y="2974300"/>
                <a:ext cx="4737547" cy="304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Values significantly below E</a:t>
                </a:r>
                <a:r>
                  <a:rPr lang="en-US" sz="2400" baseline="-25000" dirty="0"/>
                  <a:t>(I)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indicate </a:t>
                </a:r>
                <a:r>
                  <a:rPr lang="en-US" sz="2400" b="1" i="1" dirty="0"/>
                  <a:t>negative</a:t>
                </a:r>
                <a:r>
                  <a:rPr lang="en-US" sz="2400" i="1" dirty="0"/>
                  <a:t> spatial autocorrelation </a:t>
                </a:r>
                <a:endParaRPr lang="en-US" sz="2400" i="1" dirty="0">
                  <a:sym typeface="Wingdings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400" dirty="0"/>
                  <a:t>H</a:t>
                </a:r>
                <a:r>
                  <a:rPr lang="en-US" sz="2400" baseline="-25000" dirty="0"/>
                  <a:t>A</a:t>
                </a:r>
                <a:r>
                  <a:rPr lang="en-US" sz="2400" dirty="0"/>
                  <a:t>: A dataset is more spatially </a:t>
                </a:r>
                <a:r>
                  <a:rPr lang="en-US" sz="2400" b="1" dirty="0"/>
                  <a:t>clustered</a:t>
                </a:r>
                <a:r>
                  <a:rPr lang="en-US" sz="2400" dirty="0"/>
                  <a:t> than would be expected if underlying spatial processes were random.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A84CAF-585E-D242-8167-CAA36FE97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52" y="2974300"/>
                <a:ext cx="4737547" cy="3046988"/>
              </a:xfrm>
              <a:prstGeom prst="rect">
                <a:avLst/>
              </a:prstGeom>
              <a:blipFill>
                <a:blip r:embed="rId2"/>
                <a:stretch>
                  <a:fillRect l="-2139" t="-1660" r="-267" b="-33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CFA424F-DD07-774B-9287-9CB2615C69DB}"/>
              </a:ext>
            </a:extLst>
          </p:cNvPr>
          <p:cNvSpPr/>
          <p:nvPr/>
        </p:nvSpPr>
        <p:spPr>
          <a:xfrm>
            <a:off x="6295455" y="2974300"/>
            <a:ext cx="4607695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Values significantly above E</a:t>
            </a:r>
            <a:r>
              <a:rPr lang="en-US" sz="2400" baseline="-25000" dirty="0"/>
              <a:t>(I)</a:t>
            </a:r>
            <a:r>
              <a:rPr lang="en-US" sz="2400" dirty="0"/>
              <a:t> indicate </a:t>
            </a:r>
            <a:r>
              <a:rPr lang="en-US" sz="2400" b="1" i="1" dirty="0"/>
              <a:t>positive</a:t>
            </a:r>
            <a:r>
              <a:rPr lang="en-US" sz="2400" i="1" dirty="0"/>
              <a:t> spatial autocorrelation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A dataset is more spatially </a:t>
            </a:r>
            <a:r>
              <a:rPr lang="en-US" sz="2400" b="1" dirty="0"/>
              <a:t>dispersed</a:t>
            </a:r>
            <a:r>
              <a:rPr lang="en-US" sz="2400" dirty="0"/>
              <a:t> than would be expected if underlying spatial processes were random.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5989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Spatial autocorrelation</a:t>
            </a:r>
            <a:br>
              <a:rPr lang="en-US" b="1" dirty="0"/>
            </a:br>
            <a:r>
              <a:rPr lang="en-US" b="1" dirty="0"/>
              <a:t>Moran’s I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0" t="3315" r="15228" b="15824"/>
          <a:stretch/>
        </p:blipFill>
        <p:spPr>
          <a:xfrm>
            <a:off x="954436" y="2276872"/>
            <a:ext cx="3556150" cy="41137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348168" y="1220433"/>
            <a:ext cx="5688185" cy="11872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399" dirty="0">
                <a:solidFill>
                  <a:schemeClr val="tx1"/>
                </a:solidFill>
              </a:rPr>
              <a:t>Percentage with blood group A in Eire show a significant spatial structure?</a:t>
            </a:r>
            <a:endParaRPr lang="en-GB" sz="2399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62364" y="2780928"/>
            <a:ext cx="5687815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spdep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require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maptools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require(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rgdal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readOGR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system.file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"shapes/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eire.shp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package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spData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brks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round(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fivenum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digits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cols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rev(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heat.colors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findInterval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brks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all.inside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)],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"Percentage with blood group A in Eire"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legend(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-50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6120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6050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leglabs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brks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fill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B2DB3-478F-4640-8E29-8D51D6FC0374}"/>
              </a:ext>
            </a:extLst>
          </p:cNvPr>
          <p:cNvSpPr/>
          <p:nvPr/>
        </p:nvSpPr>
        <p:spPr>
          <a:xfrm>
            <a:off x="549796" y="1866691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Eire data set </a:t>
            </a:r>
            <a:r>
              <a:rPr lang="mr-IN" sz="2000" dirty="0"/>
              <a:t>–</a:t>
            </a:r>
            <a:r>
              <a:rPr lang="en-GB" sz="2000" dirty="0"/>
              <a:t> (part of the </a:t>
            </a:r>
            <a:r>
              <a:rPr lang="en-GB" sz="2000" dirty="0" err="1">
                <a:latin typeface="Courier New" charset="0"/>
                <a:ea typeface="Courier New" charset="0"/>
                <a:cs typeface="Courier New" charset="0"/>
              </a:rPr>
              <a:t>spdep</a:t>
            </a:r>
            <a:r>
              <a:rPr lang="en-GB" sz="2000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131206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  <a:br>
              <a:rPr lang="nl-NL" sz="4800" b="1" dirty="0"/>
            </a:br>
            <a:r>
              <a:rPr lang="en-US" sz="4800" b="0" dirty="0"/>
              <a:t>Moran’s I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62060" y="1962770"/>
            <a:ext cx="8153630" cy="4032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799" b="1" dirty="0">
                <a:solidFill>
                  <a:schemeClr val="tx1"/>
                </a:solidFill>
              </a:rPr>
              <a:t>The mechanics in R </a:t>
            </a:r>
            <a:r>
              <a:rPr lang="mr-IN" sz="2799" b="1" dirty="0">
                <a:solidFill>
                  <a:schemeClr val="tx1"/>
                </a:solidFill>
              </a:rPr>
              <a:t>–</a:t>
            </a:r>
            <a:r>
              <a:rPr lang="en-US" sz="2799" b="1" dirty="0">
                <a:solidFill>
                  <a:schemeClr val="tx1"/>
                </a:solidFill>
              </a:rPr>
              <a:t> the fast way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y &lt;-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eire$A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data in Percentage with blood group A in Eire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Estimate the distance weight matrix to reflect the intensity of the geographic relationship between observations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 &lt;- poly2nb(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eire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row.names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rownames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eire@data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b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nb2listw is a method from the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spdep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package that creates spatial weights list based on neighbors. style='B' is for binary coding, that is only adjacent polygons are considered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&lt;- nb2listw(w, style=‘B’)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moran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(y,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, n=length(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ww$neighbours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), S0=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Szero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moran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is a method form the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spdep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package. Where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Szero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) is the sum of all those pairs where the weights are set to zero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$I[1] 0.4794476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$K[1] 2.977336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50443" y="4869160"/>
            <a:ext cx="1961291" cy="34121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sp>
        <p:nvSpPr>
          <p:cNvPr id="6" name="Rounded Rectangle 5"/>
          <p:cNvSpPr/>
          <p:nvPr/>
        </p:nvSpPr>
        <p:spPr>
          <a:xfrm>
            <a:off x="5590803" y="5339626"/>
            <a:ext cx="2307350" cy="549941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Moran’s I</a:t>
            </a:r>
          </a:p>
        </p:txBody>
      </p:sp>
      <p:cxnSp>
        <p:nvCxnSpPr>
          <p:cNvPr id="7" name="Straight Arrow Connector 6"/>
          <p:cNvCxnSpPr>
            <a:cxnSpLocks/>
            <a:stCxn id="6" idx="1"/>
            <a:endCxn id="5" idx="3"/>
          </p:cNvCxnSpPr>
          <p:nvPr/>
        </p:nvCxnSpPr>
        <p:spPr>
          <a:xfrm flipH="1" flipV="1">
            <a:off x="4311734" y="5039765"/>
            <a:ext cx="1279069" cy="574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70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  <a:br>
              <a:rPr lang="nl-NL" sz="4800" b="1" dirty="0"/>
            </a:br>
            <a:r>
              <a:rPr lang="en-US" sz="4400" b="0" dirty="0"/>
              <a:t>Moran’s I</a:t>
            </a:r>
            <a:endParaRPr lang="en-US" sz="4800" b="0" dirty="0"/>
          </a:p>
        </p:txBody>
      </p:sp>
      <p:sp>
        <p:nvSpPr>
          <p:cNvPr id="4" name="Rounded Rectangle 3"/>
          <p:cNvSpPr/>
          <p:nvPr/>
        </p:nvSpPr>
        <p:spPr>
          <a:xfrm>
            <a:off x="2133972" y="1958974"/>
            <a:ext cx="8225531" cy="35575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799" b="1" dirty="0">
                <a:solidFill>
                  <a:schemeClr val="tx1"/>
                </a:solidFill>
              </a:rPr>
              <a:t>The mechanics in R </a:t>
            </a:r>
            <a:r>
              <a:rPr lang="mr-IN" sz="2799" b="1" dirty="0">
                <a:solidFill>
                  <a:schemeClr val="tx1"/>
                </a:solidFill>
              </a:rPr>
              <a:t>–</a:t>
            </a:r>
            <a:r>
              <a:rPr lang="en-US" sz="2799" b="1" dirty="0">
                <a:solidFill>
                  <a:schemeClr val="tx1"/>
                </a:solidFill>
              </a:rPr>
              <a:t> the fast way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Test for significance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moran.test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(y,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randomisation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=FALSE)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variance of I calculated using a normal approximation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Moran I test under normality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data:  y 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weights: </a:t>
            </a:r>
            <a:r>
              <a:rPr lang="en-US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Moran I statistic standard deviate = 4.4488, p-value = 4.3e-06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alternative hypothesis: greater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sample estimates:</a:t>
            </a:r>
          </a:p>
          <a:p>
            <a:pPr>
              <a:lnSpc>
                <a:spcPct val="100000"/>
              </a:lnSpc>
            </a:pP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Moran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I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statistic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Expectation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mr-IN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Variance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endParaRPr lang="en-US" sz="14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0.47944757       -0.04000000        </a:t>
            </a:r>
            <a:r>
              <a:rPr lang="mr-IN" sz="16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0.01363295</a:t>
            </a:r>
            <a:r>
              <a:rPr lang="en-US" sz="16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90105" y="3825133"/>
            <a:ext cx="2157011" cy="390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sp>
        <p:nvSpPr>
          <p:cNvPr id="6" name="Rounded Rectangle 5"/>
          <p:cNvSpPr/>
          <p:nvPr/>
        </p:nvSpPr>
        <p:spPr>
          <a:xfrm>
            <a:off x="9255033" y="4946060"/>
            <a:ext cx="2637418" cy="88282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Significant values mean that the data is spatially structured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9796" y="5013176"/>
            <a:ext cx="2428736" cy="897522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Positive Values mean a clustered structure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48211" y="3825133"/>
            <a:ext cx="4754313" cy="390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cxnSp>
        <p:nvCxnSpPr>
          <p:cNvPr id="14" name="Elbow Connector 13"/>
          <p:cNvCxnSpPr>
            <a:cxnSpLocks/>
            <a:stCxn id="7" idx="3"/>
            <a:endCxn id="11" idx="2"/>
          </p:cNvCxnSpPr>
          <p:nvPr/>
        </p:nvCxnSpPr>
        <p:spPr>
          <a:xfrm flipV="1">
            <a:off x="2978532" y="4215449"/>
            <a:ext cx="1746836" cy="124648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8E5033B-BD26-E741-88E5-0268172CE46B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8830717" y="4215450"/>
            <a:ext cx="424317" cy="117202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  <a:br>
              <a:rPr lang="nl-NL" sz="4800" b="1" dirty="0"/>
            </a:br>
            <a:r>
              <a:rPr lang="en-US" sz="4400" b="0" dirty="0"/>
              <a:t>Moran’s I</a:t>
            </a:r>
            <a:endParaRPr lang="en-US" sz="4800" b="0" dirty="0"/>
          </a:p>
        </p:txBody>
      </p:sp>
      <p:sp>
        <p:nvSpPr>
          <p:cNvPr id="4" name="Rounded Rectangle 3"/>
          <p:cNvSpPr/>
          <p:nvPr/>
        </p:nvSpPr>
        <p:spPr>
          <a:xfrm>
            <a:off x="2133972" y="1958974"/>
            <a:ext cx="8379603" cy="35575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799" b="1" dirty="0">
                <a:solidFill>
                  <a:schemeClr val="tx1"/>
                </a:solidFill>
              </a:rPr>
              <a:t>The mechanics in R </a:t>
            </a:r>
            <a:r>
              <a:rPr lang="mr-IN" sz="2799" b="1" dirty="0">
                <a:solidFill>
                  <a:schemeClr val="tx1"/>
                </a:solidFill>
              </a:rPr>
              <a:t>–</a:t>
            </a:r>
            <a:r>
              <a:rPr lang="en-US" sz="2799" b="1" dirty="0">
                <a:solidFill>
                  <a:schemeClr val="tx1"/>
                </a:solidFill>
              </a:rPr>
              <a:t> the fast way</a:t>
            </a:r>
            <a:endParaRPr lang="en-US" sz="1600" dirty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Test for significance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moran.test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(y,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randomisation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=TRUE)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variance of I calculated under the assumption of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randomisation</a:t>
            </a:r>
            <a:endParaRPr lang="en-US" sz="1400" dirty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Moran I test under </a:t>
            </a:r>
            <a:r>
              <a:rPr lang="en-US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randomisation</a:t>
            </a:r>
            <a:endParaRPr lang="en-US" sz="14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data:  y 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weights: </a:t>
            </a:r>
            <a:r>
              <a:rPr lang="en-US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Moran I statistic standard deviate = 4.4488, p-value = 4.32e-06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alternative hypothesis: greater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sample estimates: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Moran I statistic       Expectation          Variance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mr-IN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0.47944757       -0.04000000        </a:t>
            </a:r>
            <a:r>
              <a:rPr lang="mr-IN" sz="16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0.01363295</a:t>
            </a:r>
            <a:r>
              <a:rPr lang="en-US" sz="1600" dirty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F6876A-9C1D-914D-8463-25E7BD037736}"/>
              </a:ext>
            </a:extLst>
          </p:cNvPr>
          <p:cNvSpPr/>
          <p:nvPr/>
        </p:nvSpPr>
        <p:spPr>
          <a:xfrm>
            <a:off x="7190105" y="3825133"/>
            <a:ext cx="2157011" cy="390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4B69A6D-2511-9545-91FC-3ECA903C1230}"/>
              </a:ext>
            </a:extLst>
          </p:cNvPr>
          <p:cNvSpPr/>
          <p:nvPr/>
        </p:nvSpPr>
        <p:spPr>
          <a:xfrm>
            <a:off x="9255033" y="4946060"/>
            <a:ext cx="2637418" cy="88282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Significant values mean that the data is spatially structured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691E1B1-9450-2E42-AA43-47D153656CF5}"/>
              </a:ext>
            </a:extLst>
          </p:cNvPr>
          <p:cNvSpPr/>
          <p:nvPr/>
        </p:nvSpPr>
        <p:spPr>
          <a:xfrm>
            <a:off x="549796" y="5013176"/>
            <a:ext cx="2428736" cy="897522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Positive Values mean a clustered structure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B36F2C-6696-E648-9F53-EBF82EECACB6}"/>
              </a:ext>
            </a:extLst>
          </p:cNvPr>
          <p:cNvSpPr/>
          <p:nvPr/>
        </p:nvSpPr>
        <p:spPr>
          <a:xfrm>
            <a:off x="2348211" y="3825133"/>
            <a:ext cx="4754313" cy="390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3CD978E-C606-6D4D-9B2E-602853965BD2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2978532" y="4215449"/>
            <a:ext cx="1746836" cy="124648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43E148D-9DA8-784C-BDB9-7FA17F31F00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8830717" y="4215450"/>
            <a:ext cx="424317" cy="117202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79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  <a:br>
              <a:rPr lang="nl-NL" sz="4800" b="1" dirty="0"/>
            </a:br>
            <a:r>
              <a:rPr lang="en-US" sz="4400" b="0" dirty="0"/>
              <a:t>Moran’s I</a:t>
            </a:r>
            <a:endParaRPr lang="en-US" sz="4800" b="0" dirty="0"/>
          </a:p>
        </p:txBody>
      </p:sp>
      <p:sp>
        <p:nvSpPr>
          <p:cNvPr id="4" name="Rounded Rectangle 3"/>
          <p:cNvSpPr/>
          <p:nvPr/>
        </p:nvSpPr>
        <p:spPr>
          <a:xfrm>
            <a:off x="2133972" y="1958974"/>
            <a:ext cx="8379603" cy="39385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799" b="1" dirty="0">
                <a:solidFill>
                  <a:schemeClr val="tx1"/>
                </a:solidFill>
              </a:rPr>
              <a:t>The mechanics in R </a:t>
            </a:r>
            <a:r>
              <a:rPr lang="mr-IN" sz="2799" b="1" dirty="0">
                <a:solidFill>
                  <a:schemeClr val="tx1"/>
                </a:solidFill>
              </a:rPr>
              <a:t>–</a:t>
            </a:r>
            <a:r>
              <a:rPr lang="en-US" sz="2799" b="1" dirty="0">
                <a:solidFill>
                  <a:schemeClr val="tx1"/>
                </a:solidFill>
              </a:rPr>
              <a:t> the fast way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Test for significance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moran.mc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(y,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listw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nsim</a:t>
            </a:r>
            <a:r>
              <a:rPr lang="en-US" sz="14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=1000)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Significance Based on random permutations of x for the given spatial weighting scheme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Monte-Carlo simulation of Moran I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data:  y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weights: </a:t>
            </a:r>
            <a:r>
              <a:rPr lang="en-US" sz="14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ww</a:t>
            </a: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number of simulations + 1: 1001 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statistic = 0.47945, observed rank = 1001, p-value = 0.000999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alternative hypothesis: greater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en-US" sz="16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86500" y="4241617"/>
            <a:ext cx="2366601" cy="390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sp>
        <p:nvSpPr>
          <p:cNvPr id="11" name="Rounded Rectangle 10"/>
          <p:cNvSpPr/>
          <p:nvPr/>
        </p:nvSpPr>
        <p:spPr>
          <a:xfrm>
            <a:off x="8513450" y="4937306"/>
            <a:ext cx="2549928" cy="940244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Significant values mean that the data is spatially structured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41884" y="4957319"/>
            <a:ext cx="2968258" cy="940244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The hypothesis test define if the distribution is clustered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13380" y="4546990"/>
            <a:ext cx="1009748" cy="390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cxnSp>
        <p:nvCxnSpPr>
          <p:cNvPr id="19" name="Elbow Connector 18"/>
          <p:cNvCxnSpPr>
            <a:cxnSpLocks/>
            <a:stCxn id="12" idx="3"/>
            <a:endCxn id="16" idx="2"/>
          </p:cNvCxnSpPr>
          <p:nvPr/>
        </p:nvCxnSpPr>
        <p:spPr>
          <a:xfrm flipV="1">
            <a:off x="4310142" y="4937306"/>
            <a:ext cx="1008112" cy="490135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F20757A-9AB8-EE49-81AE-A49B9E9770E0}"/>
              </a:ext>
            </a:extLst>
          </p:cNvPr>
          <p:cNvCxnSpPr>
            <a:cxnSpLocks/>
            <a:stCxn id="11" idx="1"/>
            <a:endCxn id="10" idx="2"/>
          </p:cNvCxnSpPr>
          <p:nvPr/>
        </p:nvCxnSpPr>
        <p:spPr>
          <a:xfrm rot="10800000">
            <a:off x="8069802" y="4631934"/>
            <a:ext cx="443649" cy="775495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7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5544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Spatial autocorrelation in statistical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844" y="1960079"/>
            <a:ext cx="10220325" cy="3937484"/>
          </a:xfrm>
        </p:spPr>
        <p:txBody>
          <a:bodyPr>
            <a:normAutofit/>
          </a:bodyPr>
          <a:lstStyle/>
          <a:p>
            <a:r>
              <a:rPr lang="en-GB" sz="2800" dirty="0"/>
              <a:t>Making inference with spatial data might be problematic:</a:t>
            </a:r>
          </a:p>
          <a:p>
            <a:pPr lvl="1"/>
            <a:r>
              <a:rPr lang="en-GB" sz="2800" dirty="0"/>
              <a:t>Nearby things are similar, and it may not be fair to consider individual cases as independent.</a:t>
            </a:r>
          </a:p>
          <a:p>
            <a:pPr lvl="1"/>
            <a:r>
              <a:rPr lang="en-GB" sz="2800" dirty="0"/>
              <a:t>They may be pseudo-replicates.</a:t>
            </a:r>
          </a:p>
          <a:p>
            <a:endParaRPr lang="en-GB" sz="2800" dirty="0"/>
          </a:p>
          <a:p>
            <a:r>
              <a:rPr lang="en-GB" sz="2800" dirty="0"/>
              <a:t>How to know if we have an </a:t>
            </a:r>
            <a:r>
              <a:rPr lang="en-US" sz="2800" dirty="0"/>
              <a:t>autocorrelation problem</a:t>
            </a:r>
            <a:r>
              <a:rPr lang="en-GB" sz="2800" dirty="0"/>
              <a:t>?</a:t>
            </a:r>
          </a:p>
          <a:p>
            <a:pPr lvl="1"/>
            <a:r>
              <a:rPr lang="en-GB" sz="2800" dirty="0"/>
              <a:t>Evaluate the for spatial autocorrelation in the residuals:</a:t>
            </a:r>
          </a:p>
          <a:p>
            <a:pPr lvl="1"/>
            <a:r>
              <a:rPr lang="en-GB" sz="2800" dirty="0"/>
              <a:t>These should </a:t>
            </a:r>
            <a:r>
              <a:rPr lang="en-GB" sz="2800" b="1" dirty="0">
                <a:solidFill>
                  <a:srgbClr val="C00000"/>
                </a:solidFill>
                <a:sym typeface="Wingdings"/>
              </a:rPr>
              <a:t>NOT BE </a:t>
            </a:r>
            <a:r>
              <a:rPr lang="en-GB" sz="2800" b="1" dirty="0">
                <a:solidFill>
                  <a:srgbClr val="C00000"/>
                </a:solidFill>
              </a:rPr>
              <a:t>AUTOCORRELATED</a:t>
            </a:r>
            <a:r>
              <a:rPr lang="en-GB" sz="2800" b="1" dirty="0">
                <a:solidFill>
                  <a:srgbClr val="C00000"/>
                </a:solidFill>
                <a:sym typeface="Wingding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233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7D1B-0E58-FD42-BAA2-477E2C6A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425A-B117-8B4C-BAA4-090F6DDD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400" noProof="0" dirty="0"/>
              <a:t>Mixed-effect models that control for pseudo replication can be build by</a:t>
            </a:r>
            <a:r>
              <a:rPr lang="en-GB" sz="2400" dirty="0"/>
              <a:t> allowing </a:t>
            </a:r>
            <a:endParaRPr lang="en-GB" sz="2400" noProof="0" dirty="0"/>
          </a:p>
          <a:p>
            <a:pPr lvl="1"/>
            <a:r>
              <a:rPr lang="en-GB" sz="2400" dirty="0"/>
              <a:t>Intercepts to </a:t>
            </a:r>
            <a:r>
              <a:rPr lang="en-GB" sz="2400" noProof="0" dirty="0"/>
              <a:t>vary – </a:t>
            </a:r>
            <a:r>
              <a:rPr lang="en-GB" sz="2400" b="1" noProof="0" dirty="0"/>
              <a:t>Random intercept model</a:t>
            </a:r>
          </a:p>
          <a:p>
            <a:pPr lvl="1"/>
            <a:r>
              <a:rPr lang="en-GB" sz="2400" dirty="0"/>
              <a:t>Intercepts</a:t>
            </a:r>
            <a:r>
              <a:rPr lang="en-GB" sz="2400" noProof="0" dirty="0"/>
              <a:t> and the slopes to vary - </a:t>
            </a:r>
            <a:r>
              <a:rPr lang="en-GB" sz="2400" b="1" noProof="0" dirty="0"/>
              <a:t>Random slope-intercept</a:t>
            </a:r>
          </a:p>
          <a:p>
            <a:pPr algn="ctr">
              <a:lnSpc>
                <a:spcPct val="100000"/>
              </a:lnSpc>
            </a:pPr>
            <a:r>
              <a:rPr lang="en-GB" sz="2400" noProof="0" dirty="0" err="1">
                <a:latin typeface="Courier New" charset="0"/>
                <a:cs typeface="Courier New" charset="0"/>
              </a:rPr>
              <a:t>lme</a:t>
            </a:r>
            <a:r>
              <a:rPr lang="en-GB" sz="2400" noProof="0" dirty="0">
                <a:latin typeface="Courier New" charset="0"/>
                <a:cs typeface="Courier New" charset="0"/>
              </a:rPr>
              <a:t>(</a:t>
            </a:r>
            <a:r>
              <a:rPr lang="en-GB" sz="2400" noProof="0" dirty="0" err="1">
                <a:latin typeface="Courier New" charset="0"/>
                <a:cs typeface="Courier New" charset="0"/>
              </a:rPr>
              <a:t>Y~Fix.Eff,</a:t>
            </a:r>
            <a:r>
              <a:rPr lang="en-GB" sz="2400" b="1" noProof="0" dirty="0" err="1">
                <a:latin typeface="Courier New" charset="0"/>
                <a:cs typeface="Courier New" charset="0"/>
              </a:rPr>
              <a:t>random</a:t>
            </a:r>
            <a:r>
              <a:rPr lang="en-GB" sz="2400" b="1" noProof="0" dirty="0">
                <a:latin typeface="Courier New" charset="0"/>
                <a:cs typeface="Courier New" charset="0"/>
              </a:rPr>
              <a:t>=~1+Fix.Eff|Rand.Eff</a:t>
            </a:r>
            <a:r>
              <a:rPr lang="en-GB" sz="2400" noProof="0" dirty="0">
                <a:latin typeface="Courier New" charset="0"/>
                <a:cs typeface="Courier New" charset="0"/>
              </a:rPr>
              <a:t>,data=</a:t>
            </a:r>
            <a:r>
              <a:rPr lang="en-GB" sz="2400" noProof="0" dirty="0" err="1">
                <a:latin typeface="Courier New" charset="0"/>
                <a:cs typeface="Courier New" charset="0"/>
              </a:rPr>
              <a:t>data.In</a:t>
            </a:r>
            <a:r>
              <a:rPr lang="en-GB" sz="2400" noProof="0" dirty="0">
                <a:latin typeface="Courier New" charset="0"/>
                <a:cs typeface="Courier New" charset="0"/>
              </a:rPr>
              <a:t>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sz="2400" dirty="0"/>
              <a:t>Dealing with heterogeneous variances requires modelling the variance</a:t>
            </a:r>
            <a:r>
              <a:rPr lang="en-GB" sz="2400" dirty="0">
                <a:sym typeface="Wingdings" pitchFamily="2" charset="2"/>
              </a:rPr>
              <a:t> using multiple strategies.</a:t>
            </a:r>
            <a:r>
              <a:rPr lang="en-GB" sz="2400" noProof="0" dirty="0"/>
              <a:t> </a:t>
            </a:r>
            <a:endParaRPr lang="en-GB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GB" sz="2400" noProof="0" dirty="0"/>
              <a:t>Model selection in mixed </a:t>
            </a:r>
            <a:r>
              <a:rPr lang="en-GB" sz="2400" dirty="0"/>
              <a:t>and variance models </a:t>
            </a:r>
            <a:r>
              <a:rPr lang="en-GB" sz="2400" noProof="0" dirty="0"/>
              <a:t>is a two step process:</a:t>
            </a:r>
          </a:p>
          <a:p>
            <a:pPr lvl="1"/>
            <a:r>
              <a:rPr lang="en-GB" sz="2400" b="1" noProof="0" dirty="0"/>
              <a:t>Part one </a:t>
            </a:r>
            <a:r>
              <a:rPr lang="en-GB" sz="2400" noProof="0" dirty="0"/>
              <a:t>– define the best random and/or variance structure</a:t>
            </a:r>
          </a:p>
          <a:p>
            <a:pPr lvl="1"/>
            <a:r>
              <a:rPr lang="en-GB" sz="2400" b="1" noProof="0" dirty="0"/>
              <a:t>Part two </a:t>
            </a:r>
            <a:r>
              <a:rPr lang="en-GB" sz="2400" noProof="0" dirty="0"/>
              <a:t>– define the best fixed effect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720DB-DBA7-B143-AA36-506D20B2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6F75-627A-274E-8642-8C8EA2F2001C}" type="datetime1">
              <a:rPr lang="en-GB" smtClean="0"/>
              <a:t>12/10/2021</a:t>
            </a:fld>
            <a:r>
              <a:rPr lang="en-GB"/>
              <a:t>20/11/2018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320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E2C5-0E90-1349-8DB8-7D22749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  <a:br>
              <a:rPr lang="en-US" sz="4800" b="1" dirty="0"/>
            </a:br>
            <a:r>
              <a:rPr lang="en-US" sz="4400" b="0" dirty="0"/>
              <a:t>The math behind the model</a:t>
            </a:r>
            <a:endParaRPr lang="en-GB" sz="4800" b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7116C1-F9E6-AB44-A1FE-D6558A1F640F}"/>
              </a:ext>
            </a:extLst>
          </p:cNvPr>
          <p:cNvGrpSpPr/>
          <p:nvPr/>
        </p:nvGrpSpPr>
        <p:grpSpPr>
          <a:xfrm>
            <a:off x="1067631" y="1912484"/>
            <a:ext cx="10445243" cy="2740652"/>
            <a:chOff x="-446298" y="1368991"/>
            <a:chExt cx="10447961" cy="2741367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32EE5C2-B3C9-834E-AE30-CC5C03C5FEA5}"/>
                    </a:ext>
                  </a:extLst>
                </p:cNvPr>
                <p:cNvSpPr/>
                <p:nvPr/>
              </p:nvSpPr>
              <p:spPr>
                <a:xfrm>
                  <a:off x="1623465" y="1368991"/>
                  <a:ext cx="1863238" cy="509311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GB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32EE5C2-B3C9-834E-AE30-CC5C03C5FE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465" y="1368991"/>
                  <a:ext cx="1863238" cy="5093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A5359CE-D80F-044E-9661-37B18C3B3FD7}"/>
                    </a:ext>
                  </a:extLst>
                </p:cNvPr>
                <p:cNvSpPr/>
                <p:nvPr/>
              </p:nvSpPr>
              <p:spPr>
                <a:xfrm>
                  <a:off x="1623465" y="1847502"/>
                  <a:ext cx="4392923" cy="1051844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A5359CE-D80F-044E-9661-37B18C3B3F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465" y="1847502"/>
                  <a:ext cx="4392923" cy="1051844"/>
                </a:xfrm>
                <a:prstGeom prst="rect">
                  <a:avLst/>
                </a:prstGeom>
                <a:blipFill>
                  <a:blip r:embed="rId3"/>
                  <a:stretch>
                    <a:fillRect t="-202381" b="-29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65B8F7-D0DE-CE4B-B2B8-AE0E199826F4}"/>
                </a:ext>
              </a:extLst>
            </p:cNvPr>
            <p:cNvSpPr/>
            <p:nvPr/>
          </p:nvSpPr>
          <p:spPr>
            <a:xfrm>
              <a:off x="-446298" y="2786573"/>
              <a:ext cx="3371474" cy="1323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+mj-lt"/>
                </a:rPr>
                <a:t>Correlation function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+mj-lt"/>
                </a:rPr>
                <a:t>function that measures the spatial dependence between two sites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D922B34E-0F95-E145-9C47-D92031C6906C}"/>
                </a:ext>
              </a:extLst>
            </p:cNvPr>
            <p:cNvCxnSpPr>
              <a:cxnSpLocks/>
              <a:stCxn id="6" idx="3"/>
              <a:endCxn id="11" idx="2"/>
            </p:cNvCxnSpPr>
            <p:nvPr/>
          </p:nvCxnSpPr>
          <p:spPr>
            <a:xfrm flipV="1">
              <a:off x="2925176" y="2786615"/>
              <a:ext cx="1841248" cy="661851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781A11-7239-0F41-B562-72915023760A}"/>
                </a:ext>
              </a:extLst>
            </p:cNvPr>
            <p:cNvSpPr/>
            <p:nvPr/>
          </p:nvSpPr>
          <p:spPr>
            <a:xfrm>
              <a:off x="3573416" y="2381714"/>
              <a:ext cx="2386016" cy="4049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000">
                <a:latin typeface="+mj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8BB717-F2BF-4D4F-A213-463598C7119D}"/>
                </a:ext>
              </a:extLst>
            </p:cNvPr>
            <p:cNvSpPr/>
            <p:nvPr/>
          </p:nvSpPr>
          <p:spPr>
            <a:xfrm>
              <a:off x="6166379" y="2786574"/>
              <a:ext cx="3835284" cy="1323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>
                  <a:latin typeface="+mj-lt"/>
                </a:rPr>
                <a:t>We assume stationarity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+mj-lt"/>
                </a:rPr>
                <a:t>Correlation between the residuals</a:t>
              </a:r>
              <a:r>
                <a:rPr lang="en-US" sz="2000" i="1" dirty="0">
                  <a:latin typeface="+mj-lt"/>
                </a:rPr>
                <a:t> </a:t>
              </a:r>
              <a:r>
                <a:rPr lang="el-GR" sz="2000" i="1" dirty="0">
                  <a:latin typeface="+mj-lt"/>
                </a:rPr>
                <a:t>ε</a:t>
              </a:r>
              <a:r>
                <a:rPr lang="en-US" sz="2000" i="1" baseline="-25000" dirty="0">
                  <a:latin typeface="+mj-lt"/>
                </a:rPr>
                <a:t>s</a:t>
              </a:r>
              <a:r>
                <a:rPr lang="en-US" sz="2000" dirty="0">
                  <a:latin typeface="+mj-lt"/>
                </a:rPr>
                <a:t> and </a:t>
              </a:r>
              <a:r>
                <a:rPr lang="el-GR" sz="2000" i="1" dirty="0">
                  <a:latin typeface="+mj-lt"/>
                </a:rPr>
                <a:t>ε</a:t>
              </a:r>
              <a:r>
                <a:rPr lang="en-US" sz="2000" i="1" baseline="-25000" dirty="0">
                  <a:latin typeface="+mj-lt"/>
                </a:rPr>
                <a:t>t</a:t>
              </a:r>
              <a:r>
                <a:rPr lang="en-US" sz="2000" dirty="0">
                  <a:latin typeface="+mj-lt"/>
                </a:rPr>
                <a:t> only depends on their time difference (s – t)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26118631-DB41-2C4D-B16E-8F5A0A7029CF}"/>
                </a:ext>
              </a:extLst>
            </p:cNvPr>
            <p:cNvCxnSpPr>
              <a:cxnSpLocks/>
              <a:stCxn id="15" idx="1"/>
              <a:endCxn id="11" idx="2"/>
            </p:cNvCxnSpPr>
            <p:nvPr/>
          </p:nvCxnSpPr>
          <p:spPr>
            <a:xfrm rot="10800000">
              <a:off x="4766425" y="2786616"/>
              <a:ext cx="1399955" cy="661852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D605BDE-400A-1147-9942-994D5000F2E3}"/>
              </a:ext>
            </a:extLst>
          </p:cNvPr>
          <p:cNvSpPr/>
          <p:nvPr/>
        </p:nvSpPr>
        <p:spPr>
          <a:xfrm>
            <a:off x="1773932" y="4869160"/>
            <a:ext cx="8924553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latin typeface="+mj-lt"/>
              </a:rPr>
              <a:t>The goal</a:t>
            </a:r>
          </a:p>
          <a:p>
            <a:pPr algn="ctr">
              <a:lnSpc>
                <a:spcPct val="100000"/>
              </a:lnSpc>
            </a:pPr>
            <a:r>
              <a:rPr lang="en-GB" sz="2400" dirty="0">
                <a:latin typeface="+mj-lt"/>
                <a:sym typeface="Wingdings" pitchFamily="2" charset="2"/>
              </a:rPr>
              <a:t>Find the best optimal parameterisation of the </a:t>
            </a:r>
            <a:r>
              <a:rPr lang="en-GB" sz="2400" dirty="0">
                <a:latin typeface="+mj-lt"/>
              </a:rPr>
              <a:t>correlation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76283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E2C5-0E90-1349-8DB8-7D22749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  <a:br>
              <a:rPr lang="en-US" sz="4800" b="1" dirty="0"/>
            </a:br>
            <a:r>
              <a:rPr lang="en-US" sz="4400" b="0" dirty="0"/>
              <a:t>The math behind the model</a:t>
            </a:r>
            <a:endParaRPr lang="en-GB" sz="4800" b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6297FA-FDF7-5242-A8B2-C6C65DEE45EE}"/>
              </a:ext>
            </a:extLst>
          </p:cNvPr>
          <p:cNvGrpSpPr/>
          <p:nvPr/>
        </p:nvGrpSpPr>
        <p:grpSpPr>
          <a:xfrm>
            <a:off x="2115951" y="3940422"/>
            <a:ext cx="2499668" cy="2277766"/>
            <a:chOff x="602721" y="3573470"/>
            <a:chExt cx="2500319" cy="2278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9E1338-0583-8F43-A396-03385DF99002}"/>
                </a:ext>
              </a:extLst>
            </p:cNvPr>
            <p:cNvSpPr/>
            <p:nvPr/>
          </p:nvSpPr>
          <p:spPr bwMode="auto">
            <a:xfrm>
              <a:off x="602721" y="3573470"/>
              <a:ext cx="2500319" cy="2278360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0213DC2-A999-7C4A-B7D3-717A16BD1D44}"/>
                    </a:ext>
                  </a:extLst>
                </p:cNvPr>
                <p:cNvSpPr/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a:rPr lang="en-GB" sz="3200" b="1">
                                    <a:latin typeface="Cambria Math" charset="0"/>
                                  </a:rPr>
                                  <m:t>𝐕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32" y="4276196"/>
                  <a:ext cx="2247867" cy="13963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FBA42C-63C1-B74A-A0D2-8E70F4ABCC64}"/>
                </a:ext>
              </a:extLst>
            </p:cNvPr>
            <p:cNvSpPr txBox="1"/>
            <p:nvPr/>
          </p:nvSpPr>
          <p:spPr>
            <a:xfrm>
              <a:off x="602722" y="3573471"/>
              <a:ext cx="2500318" cy="70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Helvetica" charset="0"/>
                  <a:ea typeface="Helvetica" charset="0"/>
                  <a:cs typeface="Helvetica" charset="0"/>
                </a:rPr>
                <a:t>Normally distributed errors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AB5552-40A3-294C-AC2D-FB8AA74204FC}"/>
              </a:ext>
            </a:extLst>
          </p:cNvPr>
          <p:cNvGrpSpPr/>
          <p:nvPr/>
        </p:nvGrpSpPr>
        <p:grpSpPr>
          <a:xfrm>
            <a:off x="5221007" y="3933056"/>
            <a:ext cx="5481915" cy="2285133"/>
            <a:chOff x="4151930" y="3566102"/>
            <a:chExt cx="5483344" cy="2285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1F13B-882E-134E-BF0E-7F40A65FE4B4}"/>
                </a:ext>
              </a:extLst>
            </p:cNvPr>
            <p:cNvSpPr/>
            <p:nvPr/>
          </p:nvSpPr>
          <p:spPr bwMode="auto">
            <a:xfrm>
              <a:off x="4234122" y="3566102"/>
              <a:ext cx="5401152" cy="2285728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ADCA2A-BAED-CB47-9A0E-4D000B6A4E4F}"/>
                    </a:ext>
                  </a:extLst>
                </p:cNvPr>
                <p:cNvSpPr/>
                <p:nvPr/>
              </p:nvSpPr>
              <p:spPr>
                <a:xfrm>
                  <a:off x="4151930" y="4098744"/>
                  <a:ext cx="4349824" cy="1743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 smtClean="0">
                            <a:latin typeface="Cambria Math" charset="0"/>
                          </a:rPr>
                          <m:t>𝐕</m:t>
                        </m:r>
                        <m:r>
                          <a:rPr lang="en-GB" sz="32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mr-IN" sz="3200" i="1">
                                      <a:latin typeface="Cambria Math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ADCA2A-BAED-CB47-9A0E-4D000B6A4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930" y="4098744"/>
                  <a:ext cx="4349824" cy="1743945"/>
                </a:xfrm>
                <a:prstGeom prst="rect">
                  <a:avLst/>
                </a:prstGeom>
                <a:blipFill>
                  <a:blip r:embed="rId3"/>
                  <a:stretch>
                    <a:fillRect b="-289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CDA98-3AA7-0347-B18E-B5DCFD776940}"/>
                </a:ext>
              </a:extLst>
            </p:cNvPr>
            <p:cNvSpPr txBox="1"/>
            <p:nvPr/>
          </p:nvSpPr>
          <p:spPr>
            <a:xfrm>
              <a:off x="4317489" y="3635999"/>
              <a:ext cx="4743384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latin typeface="Helvetica" charset="0"/>
                  <a:ea typeface="Helvetica" charset="0"/>
                  <a:cs typeface="Helvetica" charset="0"/>
                </a:rPr>
                <a:t>Variance heterogeneity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F432956-3C2B-9344-904F-28EF43042AF6}"/>
              </a:ext>
            </a:extLst>
          </p:cNvPr>
          <p:cNvCxnSpPr>
            <a:stCxn id="29" idx="2"/>
            <a:endCxn id="13" idx="0"/>
          </p:cNvCxnSpPr>
          <p:nvPr/>
        </p:nvCxnSpPr>
        <p:spPr>
          <a:xfrm rot="5400000">
            <a:off x="4754087" y="1703177"/>
            <a:ext cx="848945" cy="3625547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FA59603-E2E6-BF48-8A63-E124F27D9AFE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 rot="16200000" flipH="1">
            <a:off x="7076402" y="3006407"/>
            <a:ext cx="841578" cy="1011719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3920B3-968A-2944-A49F-08C930DE146C}"/>
                  </a:ext>
                </a:extLst>
              </p:cNvPr>
              <p:cNvSpPr txBox="1"/>
              <p:nvPr/>
            </p:nvSpPr>
            <p:spPr>
              <a:xfrm>
                <a:off x="2161474" y="1861890"/>
                <a:ext cx="5218865" cy="126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799" i="1">
                                        <a:latin typeface="Cambria Math" panose="02040503050406030204" pitchFamily="18" charset="0"/>
                                        <a:ea typeface="Helvetica" charset="0"/>
                                        <a:cs typeface="Helvetic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  <a:ea typeface="Helvetica" charset="0"/>
                                        <a:cs typeface="Helvetica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799" i="1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99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2799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799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79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799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799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799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3920B3-968A-2944-A49F-08C930DE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474" y="1861890"/>
                <a:ext cx="5218865" cy="1260602"/>
              </a:xfrm>
              <a:prstGeom prst="rect">
                <a:avLst/>
              </a:prstGeom>
              <a:blipFill>
                <a:blip r:embed="rId4"/>
                <a:stretch>
                  <a:fillRect t="-3030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640D9-60C0-C947-BD20-423F4FEB096D}"/>
              </a:ext>
            </a:extLst>
          </p:cNvPr>
          <p:cNvGrpSpPr/>
          <p:nvPr/>
        </p:nvGrpSpPr>
        <p:grpSpPr>
          <a:xfrm>
            <a:off x="6012187" y="1502289"/>
            <a:ext cx="1950983" cy="1589189"/>
            <a:chOff x="6450611" y="1747417"/>
            <a:chExt cx="1951491" cy="158960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AEE22-F0A1-0E4D-9ABF-EA0BB32B6CD9}"/>
                </a:ext>
              </a:extLst>
            </p:cNvPr>
            <p:cNvSpPr txBox="1"/>
            <p:nvPr/>
          </p:nvSpPr>
          <p:spPr>
            <a:xfrm>
              <a:off x="6450611" y="1747417"/>
              <a:ext cx="195149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rgbClr val="CC0000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rPr>
                <a:t>Random part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6ACE7-C843-A344-97A2-824E22B491DB}"/>
                </a:ext>
              </a:extLst>
            </p:cNvPr>
            <p:cNvSpPr/>
            <p:nvPr/>
          </p:nvSpPr>
          <p:spPr bwMode="auto">
            <a:xfrm>
              <a:off x="7104808" y="2127521"/>
              <a:ext cx="650404" cy="1209499"/>
            </a:xfrm>
            <a:prstGeom prst="rect">
              <a:avLst/>
            </a:prstGeom>
            <a:solidFill>
              <a:srgbClr val="CC0000">
                <a:alpha val="18039"/>
              </a:srgbClr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4B83C63-B09D-4540-803E-C71666873915}"/>
              </a:ext>
            </a:extLst>
          </p:cNvPr>
          <p:cNvSpPr/>
          <p:nvPr/>
        </p:nvSpPr>
        <p:spPr bwMode="auto">
          <a:xfrm>
            <a:off x="6252360" y="4465559"/>
            <a:ext cx="1066188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5B8DA8B-0F5E-9643-BB1E-B864F33836AF}"/>
              </a:ext>
            </a:extLst>
          </p:cNvPr>
          <p:cNvSpPr/>
          <p:nvPr/>
        </p:nvSpPr>
        <p:spPr bwMode="auto">
          <a:xfrm>
            <a:off x="8254652" y="5516563"/>
            <a:ext cx="1080120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ADAC7-E08D-1448-A182-C8D98CF55ACF}"/>
              </a:ext>
            </a:extLst>
          </p:cNvPr>
          <p:cNvSpPr txBox="1"/>
          <p:nvPr/>
        </p:nvSpPr>
        <p:spPr>
          <a:xfrm>
            <a:off x="9910544" y="5229200"/>
            <a:ext cx="1962369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Variances are not equal across observations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CDD905-345F-074A-A4FE-CFA532904846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 bwMode="auto">
          <a:xfrm flipH="1" flipV="1">
            <a:off x="7318548" y="4829865"/>
            <a:ext cx="2591996" cy="837917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3D4B09A-26FD-3A4C-AFA6-B7B60B6A6F01}"/>
              </a:ext>
            </a:extLst>
          </p:cNvPr>
          <p:cNvCxnSpPr>
            <a:cxnSpLocks/>
            <a:stCxn id="32" idx="1"/>
            <a:endCxn id="31" idx="6"/>
          </p:cNvCxnSpPr>
          <p:nvPr/>
        </p:nvCxnSpPr>
        <p:spPr bwMode="auto">
          <a:xfrm rot="10800000" flipV="1">
            <a:off x="9334772" y="5667781"/>
            <a:ext cx="575772" cy="213087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CC2A3B9-A083-154C-A042-D8FD4158A091}"/>
              </a:ext>
            </a:extLst>
          </p:cNvPr>
          <p:cNvSpPr/>
          <p:nvPr/>
        </p:nvSpPr>
        <p:spPr bwMode="auto">
          <a:xfrm>
            <a:off x="8326660" y="4437112"/>
            <a:ext cx="936104" cy="7286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AD8932-BF45-D247-A6A7-E78D11F42239}"/>
              </a:ext>
            </a:extLst>
          </p:cNvPr>
          <p:cNvSpPr txBox="1"/>
          <p:nvPr/>
        </p:nvSpPr>
        <p:spPr>
          <a:xfrm>
            <a:off x="9334772" y="3140968"/>
            <a:ext cx="196236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Observations are not independent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4B401C-2CF9-324F-BD08-5A2E7B6BC6D6}"/>
              </a:ext>
            </a:extLst>
          </p:cNvPr>
          <p:cNvCxnSpPr>
            <a:cxnSpLocks/>
            <a:stCxn id="52" idx="2"/>
            <a:endCxn id="41" idx="7"/>
          </p:cNvCxnSpPr>
          <p:nvPr/>
        </p:nvCxnSpPr>
        <p:spPr bwMode="auto">
          <a:xfrm flipH="1">
            <a:off x="9125675" y="3725743"/>
            <a:ext cx="1190282" cy="81807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4773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  <a:br>
              <a:rPr lang="en-US" sz="4800" b="1" dirty="0"/>
            </a:br>
            <a:r>
              <a:rPr lang="en-US" sz="4400" b="0" dirty="0"/>
              <a:t>Fitting </a:t>
            </a:r>
            <a:r>
              <a:rPr lang="en-GB" sz="4400" b="0" dirty="0"/>
              <a:t>correlation functions</a:t>
            </a:r>
            <a:endParaRPr lang="en-GB" sz="48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81E46-135B-1642-BF41-595383C2F07B}"/>
              </a:ext>
            </a:extLst>
          </p:cNvPr>
          <p:cNvSpPr/>
          <p:nvPr/>
        </p:nvSpPr>
        <p:spPr>
          <a:xfrm>
            <a:off x="621804" y="2169607"/>
            <a:ext cx="3301140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Exponential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corExp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62A11-83A5-7741-BC44-8C00322F6C48}"/>
              </a:ext>
            </a:extLst>
          </p:cNvPr>
          <p:cNvSpPr/>
          <p:nvPr/>
        </p:nvSpPr>
        <p:spPr>
          <a:xfrm>
            <a:off x="633742" y="4307996"/>
            <a:ext cx="3301140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Gaussian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corGaus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B7C2F-6CD8-9C44-8C31-B741C14634FA}"/>
              </a:ext>
            </a:extLst>
          </p:cNvPr>
          <p:cNvSpPr/>
          <p:nvPr/>
        </p:nvSpPr>
        <p:spPr>
          <a:xfrm>
            <a:off x="4311935" y="3135576"/>
            <a:ext cx="3301140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Linear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corLin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39E1E-C129-D74B-B5BE-67CB7DA90909}"/>
              </a:ext>
            </a:extLst>
          </p:cNvPr>
          <p:cNvSpPr/>
          <p:nvPr/>
        </p:nvSpPr>
        <p:spPr>
          <a:xfrm>
            <a:off x="7803544" y="2169607"/>
            <a:ext cx="3708374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Spherical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corSpher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8F8B27-B5EE-F646-B289-B7DF198B6050}"/>
              </a:ext>
            </a:extLst>
          </p:cNvPr>
          <p:cNvSpPr/>
          <p:nvPr/>
        </p:nvSpPr>
        <p:spPr>
          <a:xfrm>
            <a:off x="7803544" y="4307996"/>
            <a:ext cx="3720311" cy="156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199" b="1" dirty="0">
                <a:latin typeface="+mj-lt"/>
              </a:rPr>
              <a:t>Rational quadratic correlation</a:t>
            </a:r>
          </a:p>
          <a:p>
            <a:pPr algn="ctr">
              <a:lnSpc>
                <a:spcPct val="100000"/>
              </a:lnSpc>
            </a:pPr>
            <a:r>
              <a:rPr lang="en-US" sz="3199" dirty="0" err="1">
                <a:latin typeface="+mj-lt"/>
                <a:cs typeface="Courier New" panose="02070309020205020404" pitchFamily="49" charset="0"/>
              </a:rPr>
              <a:t>corRatio</a:t>
            </a:r>
            <a:endParaRPr lang="en-US" sz="3199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3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032C-02C4-C449-8E77-B407DBC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Spatial autocorrelation</a:t>
            </a:r>
            <a:br>
              <a:rPr lang="en-US" sz="4800" dirty="0"/>
            </a:br>
            <a:r>
              <a:rPr lang="en-US" sz="4400" b="0" dirty="0"/>
              <a:t>Fitting </a:t>
            </a:r>
            <a:r>
              <a:rPr lang="en-GB" sz="4400" b="0" dirty="0"/>
              <a:t>correlation functions</a:t>
            </a:r>
            <a:endParaRPr lang="en-GB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22418-D110-2348-842B-7FD5C436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524" y="1816930"/>
            <a:ext cx="8227457" cy="4171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2F2838-678D-DE4D-87D2-6E92DA3C8764}"/>
              </a:ext>
            </a:extLst>
          </p:cNvPr>
          <p:cNvSpPr/>
          <p:nvPr/>
        </p:nvSpPr>
        <p:spPr>
          <a:xfrm>
            <a:off x="7462564" y="1772816"/>
            <a:ext cx="3622745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Variograms are measures the spatial dependence between two sites</a:t>
            </a:r>
          </a:p>
        </p:txBody>
      </p:sp>
    </p:spTree>
    <p:extLst>
      <p:ext uri="{BB962C8B-B14F-4D97-AF65-F5344CB8AC3E}">
        <p14:creationId xmlns:p14="http://schemas.microsoft.com/office/powerpoint/2010/main" val="165367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98B5-AEAA-E845-B935-16D2D538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Spatial autocorrelation</a:t>
            </a:r>
            <a:br>
              <a:rPr lang="en-US" sz="4800" dirty="0"/>
            </a:br>
            <a:r>
              <a:rPr lang="en-US" sz="4400" b="0" dirty="0"/>
              <a:t>Fitting </a:t>
            </a:r>
            <a:r>
              <a:rPr lang="en-GB" sz="4400" b="0" dirty="0"/>
              <a:t>correlation functions</a:t>
            </a:r>
            <a:endParaRPr lang="en-GB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F91E9-E438-2041-A6FF-3122B4C4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535" y="1897721"/>
            <a:ext cx="6489754" cy="4334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A7D0B5-0487-2A48-9DC8-7E467D2806BB}"/>
              </a:ext>
            </a:extLst>
          </p:cNvPr>
          <p:cNvSpPr/>
          <p:nvPr/>
        </p:nvSpPr>
        <p:spPr>
          <a:xfrm>
            <a:off x="315913" y="4686869"/>
            <a:ext cx="2659779" cy="1199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dirty="0">
                <a:latin typeface="+mj-lt"/>
              </a:rPr>
              <a:t>nugget</a:t>
            </a:r>
            <a:r>
              <a:rPr lang="en-US" sz="2399" dirty="0">
                <a:latin typeface="+mj-lt"/>
              </a:rPr>
              <a:t> </a:t>
            </a:r>
            <a:r>
              <a:rPr lang="en-US" sz="2399" dirty="0">
                <a:latin typeface="+mj-lt"/>
                <a:sym typeface="Wingdings" pitchFamily="2" charset="2"/>
              </a:rPr>
              <a:t></a:t>
            </a:r>
            <a:r>
              <a:rPr lang="en-US" sz="2399" dirty="0">
                <a:latin typeface="+mj-lt"/>
              </a:rPr>
              <a:t> the y-value when the distance is 0.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6EA6F-0DCE-4146-9984-A099F227E6C1}"/>
              </a:ext>
            </a:extLst>
          </p:cNvPr>
          <p:cNvSpPr/>
          <p:nvPr/>
        </p:nvSpPr>
        <p:spPr>
          <a:xfrm>
            <a:off x="7510407" y="3141058"/>
            <a:ext cx="2908126" cy="83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dirty="0">
                <a:latin typeface="+mj-lt"/>
              </a:rPr>
              <a:t>sill</a:t>
            </a:r>
            <a:r>
              <a:rPr lang="en-US" sz="2399" dirty="0">
                <a:latin typeface="+mj-lt"/>
              </a:rPr>
              <a:t> </a:t>
            </a:r>
            <a:r>
              <a:rPr lang="en-US" sz="2399" dirty="0">
                <a:latin typeface="+mj-lt"/>
                <a:sym typeface="Wingdings" pitchFamily="2" charset="2"/>
              </a:rPr>
              <a:t></a:t>
            </a:r>
            <a:r>
              <a:rPr lang="en-US" sz="2399" dirty="0">
                <a:latin typeface="+mj-lt"/>
              </a:rPr>
              <a:t> the asymptotic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9D30D-6CFC-784A-B2AA-C34CCF85671C}"/>
              </a:ext>
            </a:extLst>
          </p:cNvPr>
          <p:cNvSpPr/>
          <p:nvPr/>
        </p:nvSpPr>
        <p:spPr>
          <a:xfrm>
            <a:off x="6651469" y="4687527"/>
            <a:ext cx="3227442" cy="83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99" b="1" dirty="0">
                <a:latin typeface="+mj-lt"/>
              </a:rPr>
              <a:t>range</a:t>
            </a:r>
            <a:r>
              <a:rPr lang="en-US" sz="2399" dirty="0">
                <a:latin typeface="+mj-lt"/>
              </a:rPr>
              <a:t> </a:t>
            </a:r>
            <a:r>
              <a:rPr lang="en-US" sz="2399" dirty="0">
                <a:latin typeface="+mj-lt"/>
                <a:sym typeface="Wingdings" pitchFamily="2" charset="2"/>
              </a:rPr>
              <a:t></a:t>
            </a:r>
            <a:r>
              <a:rPr lang="en-US" sz="2399" dirty="0">
                <a:latin typeface="+mj-lt"/>
              </a:rPr>
              <a:t> the distance where the sill occurs</a:t>
            </a:r>
          </a:p>
        </p:txBody>
      </p:sp>
    </p:spTree>
    <p:extLst>
      <p:ext uri="{BB962C8B-B14F-4D97-AF65-F5344CB8AC3E}">
        <p14:creationId xmlns:p14="http://schemas.microsoft.com/office/powerpoint/2010/main" val="186064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43F2-3D73-4144-851F-EC5BCC8E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Spatial autocorrelation</a:t>
            </a:r>
            <a:br>
              <a:rPr lang="en-US" sz="4800" b="1" dirty="0"/>
            </a:br>
            <a:r>
              <a:rPr lang="en-US" sz="4400" b="0" dirty="0"/>
              <a:t>R – implementation</a:t>
            </a:r>
            <a:endParaRPr lang="en-GB" sz="48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CC69A9-6C03-4F43-B89D-8622179E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7628854" cy="427723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nlme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eire.Dat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data.frame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eire@data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[,c(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A"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"towns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)],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=coordinates(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=coordinates(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towns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eire.Dat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corSpher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towns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eire.Dat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corLin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B1C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towns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eire.Dat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B1D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towns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eire.Dat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corGaus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towns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eire.Dat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 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corExp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60087"/>
                </a:solidFill>
                <a:latin typeface="Menlo" panose="020B06090308040202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6AAFF-AA6A-2B44-B912-0B8C9C1F31A3}"/>
              </a:ext>
            </a:extLst>
          </p:cNvPr>
          <p:cNvSpPr txBox="1"/>
          <p:nvPr/>
        </p:nvSpPr>
        <p:spPr>
          <a:xfrm>
            <a:off x="9023470" y="2150724"/>
            <a:ext cx="1800200" cy="701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Adding the correlation structure to the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19921-FC26-974C-8637-787F2E827686}"/>
              </a:ext>
            </a:extLst>
          </p:cNvPr>
          <p:cNvSpPr/>
          <p:nvPr/>
        </p:nvSpPr>
        <p:spPr bwMode="auto">
          <a:xfrm>
            <a:off x="1885075" y="3333088"/>
            <a:ext cx="5203019" cy="37232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30F107-83E9-9242-8324-B67DF3DD3B7B}"/>
              </a:ext>
            </a:extLst>
          </p:cNvPr>
          <p:cNvSpPr/>
          <p:nvPr/>
        </p:nvSpPr>
        <p:spPr bwMode="auto">
          <a:xfrm>
            <a:off x="1885075" y="3915047"/>
            <a:ext cx="5206006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DE9362-C6D7-4C4D-B72E-71F165B4D9A5}"/>
              </a:ext>
            </a:extLst>
          </p:cNvPr>
          <p:cNvSpPr/>
          <p:nvPr/>
        </p:nvSpPr>
        <p:spPr bwMode="auto">
          <a:xfrm>
            <a:off x="1885075" y="4497005"/>
            <a:ext cx="5206006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A22EB0-B4F1-BD41-83CB-A260B9DB4018}"/>
              </a:ext>
            </a:extLst>
          </p:cNvPr>
          <p:cNvSpPr/>
          <p:nvPr/>
        </p:nvSpPr>
        <p:spPr bwMode="auto">
          <a:xfrm>
            <a:off x="1885075" y="5660922"/>
            <a:ext cx="5206006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D4D222-3ACA-FD45-AAA3-0AE7D7D8C1ED}"/>
              </a:ext>
            </a:extLst>
          </p:cNvPr>
          <p:cNvSpPr/>
          <p:nvPr/>
        </p:nvSpPr>
        <p:spPr bwMode="auto">
          <a:xfrm>
            <a:off x="1885075" y="5078963"/>
            <a:ext cx="5206006" cy="36004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2E4A73D-9648-B542-A528-938FA6B0BDA7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 bwMode="auto">
          <a:xfrm rot="10800000" flipV="1">
            <a:off x="7088094" y="2501590"/>
            <a:ext cx="1935376" cy="1017660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4F3BE4E-9E23-3F4F-8CDB-3A141B2B8D85}"/>
              </a:ext>
            </a:extLst>
          </p:cNvPr>
          <p:cNvCxnSpPr>
            <a:cxnSpLocks/>
            <a:stCxn id="3" idx="1"/>
            <a:endCxn id="6" idx="3"/>
          </p:cNvCxnSpPr>
          <p:nvPr/>
        </p:nvCxnSpPr>
        <p:spPr bwMode="auto">
          <a:xfrm rot="10800000" flipV="1">
            <a:off x="7091082" y="2501589"/>
            <a:ext cx="1932389" cy="1593477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61D1D4-3B35-8944-838F-CFF85D9A11E2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 bwMode="auto">
          <a:xfrm rot="10800000" flipV="1">
            <a:off x="7091082" y="2501589"/>
            <a:ext cx="1932389" cy="2175435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9285D0B-2211-0D41-895B-8E3233ABADD0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 bwMode="auto">
          <a:xfrm rot="10800000" flipV="1">
            <a:off x="7091082" y="2501589"/>
            <a:ext cx="1932389" cy="2757393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EE2CA59-8192-354B-8541-7EB7921BF837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 bwMode="auto">
          <a:xfrm rot="10800000" flipV="1">
            <a:off x="7091082" y="2501590"/>
            <a:ext cx="1932389" cy="3339352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20EB93E-67FB-0D45-8A7F-176BF2902CCB}"/>
              </a:ext>
            </a:extLst>
          </p:cNvPr>
          <p:cNvSpPr txBox="1"/>
          <p:nvPr/>
        </p:nvSpPr>
        <p:spPr>
          <a:xfrm>
            <a:off x="9140011" y="3940678"/>
            <a:ext cx="1800200" cy="935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How would you define the best correlation structure?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CB5BDF93-AB1C-3943-998C-4AAE1DEB6FFC}"/>
              </a:ext>
            </a:extLst>
          </p:cNvPr>
          <p:cNvSpPr/>
          <p:nvPr/>
        </p:nvSpPr>
        <p:spPr bwMode="auto">
          <a:xfrm>
            <a:off x="9711764" y="2904566"/>
            <a:ext cx="484632" cy="978408"/>
          </a:xfrm>
          <a:prstGeom prst="down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1596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374363" y="522687"/>
            <a:ext cx="631568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i="1" dirty="0" err="1">
                <a:latin typeface="+mn-lt"/>
                <a:ea typeface="Helvetica" charset="0"/>
                <a:cs typeface="Helvetica" charset="0"/>
              </a:rPr>
              <a:t>Zuur</a:t>
            </a:r>
            <a:r>
              <a:rPr lang="en-GB" sz="2000" i="1" dirty="0">
                <a:latin typeface="+mn-lt"/>
                <a:ea typeface="Helvetica" charset="0"/>
                <a:cs typeface="Helvetica" charset="0"/>
              </a:rPr>
              <a:t> et al. (2007 - Analysing Ecological Data)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 they explored the influence of relief, soil, and climatic factors on the forests of the </a:t>
            </a:r>
            <a:r>
              <a:rPr lang="en-GB" sz="2000" dirty="0" err="1">
                <a:latin typeface="+mn-lt"/>
                <a:ea typeface="Helvetica" charset="0"/>
                <a:cs typeface="Helvetica" charset="0"/>
              </a:rPr>
              <a:t>Raifa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 section of </a:t>
            </a:r>
            <a:r>
              <a:rPr lang="en-GB" sz="2000" dirty="0" err="1">
                <a:latin typeface="+mn-lt"/>
                <a:ea typeface="Helvetica" charset="0"/>
                <a:cs typeface="Helvetica" charset="0"/>
              </a:rPr>
              <a:t>Volzhsko-Kamsky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 State Nature Biosphere.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+mn-lt"/>
                <a:ea typeface="Helvetica" charset="0"/>
                <a:cs typeface="Helvetica" charset="0"/>
              </a:rPr>
              <a:t>Here we will focus on three variables:</a:t>
            </a:r>
          </a:p>
          <a:p>
            <a:pPr marL="285664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b="1" dirty="0">
                <a:latin typeface="+mn-lt"/>
                <a:ea typeface="Helvetica" charset="0"/>
                <a:cs typeface="Helvetica" charset="0"/>
              </a:rPr>
              <a:t>Response</a:t>
            </a:r>
            <a:endParaRPr lang="en-US" sz="2000" dirty="0">
              <a:latin typeface="+mn-lt"/>
            </a:endParaRP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dirty="0" err="1">
                <a:latin typeface="+mn-lt"/>
                <a:ea typeface="Helvetica" charset="0"/>
                <a:cs typeface="Helvetica" charset="0"/>
              </a:rPr>
              <a:t>Boreality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 index (no of boreal species/site richness; </a:t>
            </a:r>
            <a:r>
              <a:rPr lang="en-GB" sz="2000" dirty="0" err="1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nBor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).</a:t>
            </a:r>
            <a:endParaRPr lang="en-GB" sz="2000" b="1" dirty="0">
              <a:latin typeface="+mn-lt"/>
              <a:ea typeface="Helvetica" charset="0"/>
              <a:cs typeface="Helvetica" charset="0"/>
            </a:endParaRPr>
          </a:p>
          <a:p>
            <a:pPr marL="285664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b="1" dirty="0">
                <a:latin typeface="+mn-lt"/>
                <a:ea typeface="Helvetica" charset="0"/>
                <a:cs typeface="Helvetica" charset="0"/>
              </a:rPr>
              <a:t>Predictors - remotely sensed variables derived from the LANDSAT 5 satellite images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dirty="0">
                <a:latin typeface="+mn-lt"/>
                <a:ea typeface="Helvetica" charset="0"/>
                <a:cs typeface="Helvetica" charset="0"/>
              </a:rPr>
              <a:t>Normalised difference vegetation index (</a:t>
            </a:r>
            <a:r>
              <a:rPr lang="en-GB" sz="2000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NDVI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).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dirty="0">
                <a:latin typeface="+mn-lt"/>
                <a:ea typeface="Helvetica" charset="0"/>
                <a:cs typeface="Helvetica" charset="0"/>
              </a:rPr>
              <a:t>Temperature (</a:t>
            </a:r>
            <a:r>
              <a:rPr lang="en-GB" sz="2000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T61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).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dirty="0">
                <a:latin typeface="+mn-lt"/>
                <a:ea typeface="Helvetica" charset="0"/>
                <a:cs typeface="Helvetica" charset="0"/>
              </a:rPr>
              <a:t>Index of wetness (</a:t>
            </a:r>
            <a:r>
              <a:rPr lang="en-GB" sz="2000" dirty="0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Wet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)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r>
              <a:rPr lang="en-GB" sz="2000" dirty="0">
                <a:latin typeface="+mn-lt"/>
                <a:ea typeface="Helvetica" charset="0"/>
                <a:cs typeface="Helvetica" charset="0"/>
              </a:rPr>
              <a:t>Index of greenness (</a:t>
            </a:r>
            <a:r>
              <a:rPr lang="en-GB" sz="2000" dirty="0" err="1">
                <a:latin typeface="Courier New" panose="02070309020205020404" pitchFamily="49" charset="0"/>
                <a:ea typeface="Helvetica" charset="0"/>
                <a:cs typeface="Courier New" panose="02070309020205020404" pitchFamily="49" charset="0"/>
              </a:rPr>
              <a:t>Grn</a:t>
            </a:r>
            <a:r>
              <a:rPr lang="en-GB" sz="2000" dirty="0">
                <a:latin typeface="+mn-lt"/>
                <a:ea typeface="Helvetica" charset="0"/>
                <a:cs typeface="Helvetica" charset="0"/>
              </a:rPr>
              <a:t>).</a:t>
            </a:r>
          </a:p>
          <a:p>
            <a:pPr marL="742727" lvl="1" indent="-285664">
              <a:lnSpc>
                <a:spcPct val="100000"/>
              </a:lnSpc>
              <a:buFont typeface="Arial" charset="0"/>
              <a:buChar char="•"/>
            </a:pPr>
            <a:endParaRPr lang="en-GB" sz="2000" dirty="0">
              <a:latin typeface="+mn-lt"/>
              <a:ea typeface="Helvetica" charset="0"/>
              <a:cs typeface="Helvetica" charset="0"/>
            </a:endParaRPr>
          </a:p>
          <a:p>
            <a:pPr lvl="1" algn="ctr">
              <a:lnSpc>
                <a:spcPct val="100000"/>
              </a:lnSpc>
            </a:pPr>
            <a:r>
              <a:rPr lang="en-GB" sz="2400" b="1" dirty="0">
                <a:latin typeface="+mn-lt"/>
                <a:ea typeface="Helvetica" charset="0"/>
                <a:cs typeface="Helvetica" charset="0"/>
              </a:rPr>
              <a:t>For simplicity I will only focus on wetness as a predictor</a:t>
            </a:r>
            <a:endParaRPr lang="en-GB" sz="2400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346DB3-73EB-984B-A7F4-B03108CBEE7B}"/>
              </a:ext>
            </a:extLst>
          </p:cNvPr>
          <p:cNvSpPr/>
          <p:nvPr/>
        </p:nvSpPr>
        <p:spPr>
          <a:xfrm>
            <a:off x="477788" y="4033960"/>
            <a:ext cx="4680520" cy="191920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0000"/>
              </a:lnSpc>
            </a:pPr>
            <a:r>
              <a:rPr lang="en-GB" sz="2799" b="1" dirty="0">
                <a:solidFill>
                  <a:schemeClr val="tx1"/>
                </a:solidFill>
                <a:ea typeface="Helvetica" charset="0"/>
                <a:cs typeface="Helvetica" charset="0"/>
              </a:rPr>
              <a:t>QUESTION TO ANSWER</a:t>
            </a:r>
          </a:p>
          <a:p>
            <a:pPr algn="ctr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</a:rPr>
              <a:t>How environmental conditions determine “</a:t>
            </a:r>
            <a:r>
              <a:rPr lang="en-US" sz="2799" dirty="0" err="1">
                <a:solidFill>
                  <a:schemeClr val="tx1"/>
                </a:solidFill>
              </a:rPr>
              <a:t>Boreality</a:t>
            </a:r>
            <a:r>
              <a:rPr lang="en-US" sz="2799" dirty="0">
                <a:solidFill>
                  <a:schemeClr val="tx1"/>
                </a:solidFill>
              </a:rPr>
              <a:t>”</a:t>
            </a:r>
            <a:endParaRPr lang="en-GB" sz="2799" dirty="0">
              <a:solidFill>
                <a:schemeClr val="tx1"/>
              </a:solidFill>
              <a:ea typeface="Helvetica" charset="0"/>
              <a:cs typeface="Helvetic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4AFA9-99B4-D64E-8E81-6FF47338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547401"/>
            <a:ext cx="3764195" cy="28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FBB8-1388-D847-9F67-7B85A87E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/>
              <a:t>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6BB0-3534-E847-8194-DDDD5D87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196" indent="-514196">
              <a:buFont typeface="+mj-lt"/>
              <a:buAutoNum type="arabicPeriod"/>
            </a:pPr>
            <a:r>
              <a:rPr lang="en-US" sz="2800" dirty="0"/>
              <a:t>Applying a model without a Spatial Correlation Structure. </a:t>
            </a:r>
          </a:p>
          <a:p>
            <a:pPr marL="514196" indent="-514196">
              <a:buFont typeface="+mj-lt"/>
              <a:buAutoNum type="arabicPeriod"/>
            </a:pPr>
            <a:endParaRPr lang="en-US" sz="2800" dirty="0"/>
          </a:p>
          <a:p>
            <a:pPr marL="514196" indent="-514196">
              <a:buFont typeface="+mj-lt"/>
              <a:buAutoNum type="arabicPeriod"/>
            </a:pPr>
            <a:r>
              <a:rPr lang="en-US" sz="2800" dirty="0"/>
              <a:t>Use graphical tools to asses violation of independence.</a:t>
            </a:r>
          </a:p>
          <a:p>
            <a:pPr marL="514196" indent="-514196">
              <a:buFont typeface="+mj-lt"/>
              <a:buAutoNum type="arabicPeriod"/>
            </a:pPr>
            <a:endParaRPr lang="en-US" sz="2800" dirty="0"/>
          </a:p>
          <a:p>
            <a:pPr marL="514196" indent="-514196">
              <a:buFont typeface="+mj-lt"/>
              <a:buAutoNum type="arabicPeriod"/>
            </a:pPr>
            <a:r>
              <a:rPr lang="en-US" sz="2800" dirty="0"/>
              <a:t>Statistically evaluate the violation of independence.</a:t>
            </a:r>
          </a:p>
          <a:p>
            <a:pPr marL="514196" indent="-514196">
              <a:buFont typeface="+mj-lt"/>
              <a:buAutoNum type="arabicPeriod"/>
            </a:pPr>
            <a:endParaRPr lang="en-US" sz="2800" dirty="0"/>
          </a:p>
          <a:p>
            <a:pPr marL="514196" indent="-514196">
              <a:buFont typeface="+mj-lt"/>
              <a:buAutoNum type="arabicPeriod"/>
            </a:pPr>
            <a:r>
              <a:rPr lang="en-US" sz="2800" dirty="0"/>
              <a:t>Add the defined Spatial Correlation Structure to the regression.</a:t>
            </a:r>
          </a:p>
          <a:p>
            <a:pPr marL="514196" indent="-514196">
              <a:buFont typeface="+mj-lt"/>
              <a:buAutoNum type="arabicPeriod"/>
            </a:pPr>
            <a:endParaRPr lang="en-US" sz="2800" dirty="0"/>
          </a:p>
          <a:p>
            <a:pPr marL="514196" indent="-514196">
              <a:buFont typeface="+mj-lt"/>
              <a:buAutoNum type="arabicPeriod"/>
            </a:pPr>
            <a:r>
              <a:rPr lang="en-US" sz="2800" dirty="0"/>
              <a:t>Select the best set of predictors.</a:t>
            </a:r>
          </a:p>
          <a:p>
            <a:pPr marL="514196" indent="-514196">
              <a:buFont typeface="+mj-lt"/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24176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73AA-58B5-B448-AEDD-7F642829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6692750" cy="452136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B.lm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nBor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Wet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summary(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B.lm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Call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nBor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Median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-4.504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-1.441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-0.265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1.300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7.545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Coefficients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Estimate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Std.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(&gt;|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|)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5.9802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0.2153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27.78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&lt;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2e-16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***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88.7367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6.0244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14.73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&lt;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2e-16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***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Signif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codes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***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**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*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‘.’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‘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’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standard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1.984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531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degrees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freedom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Multiple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squared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0.2901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Adjusted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squared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0.2887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statistic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531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&lt;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2.2e-16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A0C5F8-C430-E345-8180-4ED39803D819}"/>
              </a:ext>
            </a:extLst>
          </p:cNvPr>
          <p:cNvGrpSpPr/>
          <p:nvPr/>
        </p:nvGrpSpPr>
        <p:grpSpPr>
          <a:xfrm>
            <a:off x="869629" y="3681553"/>
            <a:ext cx="10625383" cy="2311257"/>
            <a:chOff x="211790" y="3186953"/>
            <a:chExt cx="10628152" cy="2311859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F6645-0575-4345-BA05-DFE45295E2BF}"/>
                </a:ext>
              </a:extLst>
            </p:cNvPr>
            <p:cNvSpPr txBox="1"/>
            <p:nvPr/>
          </p:nvSpPr>
          <p:spPr>
            <a:xfrm>
              <a:off x="7742791" y="4482884"/>
              <a:ext cx="3097151" cy="10159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latin typeface="+mn-lt"/>
                </a:rPr>
                <a:t>There is significant effect and positive of Wetness on </a:t>
              </a:r>
              <a:r>
                <a:rPr lang="en-GB" sz="2000" dirty="0" err="1">
                  <a:latin typeface="+mn-lt"/>
                </a:rPr>
                <a:t>Boreality</a:t>
              </a:r>
              <a:endParaRPr lang="en-GB" sz="2000" dirty="0">
                <a:latin typeface="+mn-lt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54B62F7-78A9-FE4D-B1A7-62B26A3D9510}"/>
                </a:ext>
              </a:extLst>
            </p:cNvPr>
            <p:cNvSpPr/>
            <p:nvPr/>
          </p:nvSpPr>
          <p:spPr>
            <a:xfrm>
              <a:off x="211790" y="3186953"/>
              <a:ext cx="7789210" cy="107576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8512BA06-2A42-404B-A037-A40CBA4D5940}"/>
                </a:ext>
              </a:extLst>
            </p:cNvPr>
            <p:cNvCxnSpPr>
              <a:cxnSpLocks/>
              <a:stCxn id="6" idx="0"/>
              <a:endCxn id="7" idx="3"/>
            </p:cNvCxnSpPr>
            <p:nvPr/>
          </p:nvCxnSpPr>
          <p:spPr>
            <a:xfrm rot="16200000" flipV="1">
              <a:off x="8267160" y="3458678"/>
              <a:ext cx="758048" cy="1290366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3B69F4-7761-2242-A460-3B40BCB390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Step 1 Build a run of the mill LM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4E3275B-FB93-7E4E-97FE-62B1D4A69752}"/>
              </a:ext>
            </a:extLst>
          </p:cNvPr>
          <p:cNvSpPr/>
          <p:nvPr/>
        </p:nvSpPr>
        <p:spPr>
          <a:xfrm>
            <a:off x="8083536" y="1462668"/>
            <a:ext cx="3475158" cy="13684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199" dirty="0">
                <a:solidFill>
                  <a:schemeClr val="tx1"/>
                </a:solidFill>
              </a:rPr>
              <a:t>But can we trust these estimates?</a:t>
            </a:r>
          </a:p>
        </p:txBody>
      </p:sp>
    </p:spTree>
    <p:extLst>
      <p:ext uri="{BB962C8B-B14F-4D97-AF65-F5344CB8AC3E}">
        <p14:creationId xmlns:p14="http://schemas.microsoft.com/office/powerpoint/2010/main" val="41990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mixed effect models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400" b="0" noProof="0" dirty="0">
                <a:latin typeface="AU Passata" panose="020B0503030502030804" pitchFamily="34" charset="77"/>
              </a:rPr>
              <a:t>What we will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407376" cy="3937484"/>
          </a:xfrm>
        </p:spPr>
        <p:txBody>
          <a:bodyPr/>
          <a:lstStyle/>
          <a:p>
            <a:r>
              <a:rPr lang="en-GB" sz="3000" noProof="0" dirty="0"/>
              <a:t>Pseudo-replication in space – </a:t>
            </a:r>
            <a:r>
              <a:rPr lang="en-GB" sz="3000" noProof="0" dirty="0">
                <a:solidFill>
                  <a:schemeClr val="bg1">
                    <a:lumMod val="75000"/>
                  </a:schemeClr>
                </a:solidFill>
              </a:rPr>
              <a:t>Solving non independence</a:t>
            </a:r>
          </a:p>
          <a:p>
            <a:pPr lvl="1"/>
            <a:r>
              <a:rPr lang="en-GB" sz="3000" dirty="0"/>
              <a:t>Measuring Auto correlation</a:t>
            </a:r>
          </a:p>
          <a:p>
            <a:pPr lvl="2"/>
            <a:r>
              <a:rPr lang="en-US" sz="3200" dirty="0"/>
              <a:t>Spatial </a:t>
            </a:r>
            <a:r>
              <a:rPr lang="en-GB" sz="3200" dirty="0"/>
              <a:t>–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The main topic of the course</a:t>
            </a:r>
            <a:endParaRPr lang="en-US" sz="3200" dirty="0"/>
          </a:p>
          <a:p>
            <a:pPr lvl="1"/>
            <a:r>
              <a:rPr lang="en-GB" sz="3200" dirty="0"/>
              <a:t>Modelling correlation structures –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Distance decay function of correlations.</a:t>
            </a:r>
          </a:p>
          <a:p>
            <a:pPr lvl="1"/>
            <a:r>
              <a:rPr lang="en-GB" sz="3200" dirty="0"/>
              <a:t>Spatial Autoregressive Models–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Spatial connections between observations define the correlations.</a:t>
            </a:r>
          </a:p>
          <a:p>
            <a:pPr lvl="1"/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12/10/2021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2556230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0E61-8637-5F41-A2FB-FB510814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Step 2 Asses the Spatial Autocorrelation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6181A-1F59-BA42-AEE0-E71115E8CC42}"/>
              </a:ext>
            </a:extLst>
          </p:cNvPr>
          <p:cNvSpPr/>
          <p:nvPr/>
        </p:nvSpPr>
        <p:spPr>
          <a:xfrm>
            <a:off x="4270471" y="3806965"/>
            <a:ext cx="5346647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residuals(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B.lm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normalized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library(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gstat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data.frame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coordinates(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)&lt;-~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Boreality.x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Boreality.y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bubble(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E"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black"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"grey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"Residuals"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"X-coordinates"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"Y-coordinates"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908BD-397D-C448-A95A-6319A168BFE7}"/>
              </a:ext>
            </a:extLst>
          </p:cNvPr>
          <p:cNvSpPr/>
          <p:nvPr/>
        </p:nvSpPr>
        <p:spPr>
          <a:xfrm>
            <a:off x="3714606" y="1958975"/>
            <a:ext cx="7491557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81818"/>
                </a:solidFill>
                <a:latin typeface="+mn-lt"/>
              </a:rPr>
              <a:t>This graph shows a spatial pattern (e.g. groups of negative or positive residuals are close to each other). 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181818"/>
                </a:solidFill>
                <a:latin typeface="+mn-lt"/>
              </a:rPr>
              <a:t>This means that there may be a missing covariate or spatial correlation.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B28D1C-616B-5E4F-96CE-0737302CB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5" r="29335"/>
          <a:stretch/>
        </p:blipFill>
        <p:spPr>
          <a:xfrm>
            <a:off x="982662" y="1916832"/>
            <a:ext cx="2715762" cy="4393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C62D9F-C903-8345-B9CC-968E729EFB35}"/>
              </a:ext>
            </a:extLst>
          </p:cNvPr>
          <p:cNvSpPr txBox="1"/>
          <p:nvPr/>
        </p:nvSpPr>
        <p:spPr>
          <a:xfrm>
            <a:off x="10058398" y="3703756"/>
            <a:ext cx="1445340" cy="935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Why we are plotting the residuals and not </a:t>
            </a:r>
            <a:r>
              <a:rPr lang="en-GB" sz="1600" dirty="0" err="1">
                <a:latin typeface="+mn-lt"/>
              </a:rPr>
              <a:t>Borelaity</a:t>
            </a:r>
            <a:r>
              <a:rPr lang="en-GB" sz="1600" dirty="0">
                <a:latin typeface="+mn-lt"/>
              </a:rPr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7A35DB-8B1C-BC40-9A3D-03C374067362}"/>
              </a:ext>
            </a:extLst>
          </p:cNvPr>
          <p:cNvSpPr/>
          <p:nvPr/>
        </p:nvSpPr>
        <p:spPr bwMode="auto">
          <a:xfrm>
            <a:off x="4285131" y="3956424"/>
            <a:ext cx="4207435" cy="43030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83932B-31E7-2341-899E-FD5DF9F53E63}"/>
              </a:ext>
            </a:extLst>
          </p:cNvPr>
          <p:cNvCxnSpPr>
            <a:stCxn id="3" idx="1"/>
            <a:endCxn id="5" idx="3"/>
          </p:cNvCxnSpPr>
          <p:nvPr/>
        </p:nvCxnSpPr>
        <p:spPr bwMode="auto">
          <a:xfrm flipH="1">
            <a:off x="8492566" y="4171577"/>
            <a:ext cx="1565832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7427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1977B4C8-C268-1B47-B841-54FDF7B6A0B2}"/>
              </a:ext>
            </a:extLst>
          </p:cNvPr>
          <p:cNvSpPr/>
          <p:nvPr/>
        </p:nvSpPr>
        <p:spPr bwMode="auto">
          <a:xfrm>
            <a:off x="1487978" y="1895302"/>
            <a:ext cx="3350029" cy="2335876"/>
          </a:xfrm>
          <a:custGeom>
            <a:avLst/>
            <a:gdLst>
              <a:gd name="connsiteX0" fmla="*/ 0 w 3350029"/>
              <a:gd name="connsiteY0" fmla="*/ 2335876 h 2335876"/>
              <a:gd name="connsiteX1" fmla="*/ 440575 w 3350029"/>
              <a:gd name="connsiteY1" fmla="*/ 814647 h 2335876"/>
              <a:gd name="connsiteX2" fmla="*/ 1188720 w 3350029"/>
              <a:gd name="connsiteY2" fmla="*/ 174567 h 2335876"/>
              <a:gd name="connsiteX3" fmla="*/ 3350029 w 3350029"/>
              <a:gd name="connsiteY3" fmla="*/ 0 h 233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0029" h="2335876">
                <a:moveTo>
                  <a:pt x="0" y="2335876"/>
                </a:moveTo>
                <a:cubicBezTo>
                  <a:pt x="121227" y="1755370"/>
                  <a:pt x="242455" y="1174865"/>
                  <a:pt x="440575" y="814647"/>
                </a:cubicBezTo>
                <a:cubicBezTo>
                  <a:pt x="638695" y="454429"/>
                  <a:pt x="703811" y="310341"/>
                  <a:pt x="1188720" y="174567"/>
                </a:cubicBezTo>
                <a:cubicBezTo>
                  <a:pt x="1673629" y="38792"/>
                  <a:pt x="2511829" y="19396"/>
                  <a:pt x="3350029" y="0"/>
                </a:cubicBezTo>
              </a:path>
            </a:pathLst>
          </a:cu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70E61-8637-5F41-A2FB-FB510814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599" dirty="0"/>
              <a:t>Step 2 Asses the Spatial Autocorrelation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2C57B5-0049-B049-A6E0-B015C9E157A2}"/>
              </a:ext>
            </a:extLst>
          </p:cNvPr>
          <p:cNvSpPr/>
          <p:nvPr/>
        </p:nvSpPr>
        <p:spPr>
          <a:xfrm>
            <a:off x="985838" y="5069490"/>
            <a:ext cx="4570809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residuals(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B.lm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normalized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Vario1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variogram(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gamma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"Variogram"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lines(loess(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gamma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15B0DD-EF11-8347-9AA4-56BD9A37A2CA}"/>
              </a:ext>
            </a:extLst>
          </p:cNvPr>
          <p:cNvSpPr/>
          <p:nvPr/>
        </p:nvSpPr>
        <p:spPr>
          <a:xfrm>
            <a:off x="6687591" y="4559165"/>
            <a:ext cx="4154122" cy="1199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81818"/>
                </a:solidFill>
                <a:latin typeface="+mn-lt"/>
              </a:rPr>
              <a:t>This semi-variogram assumes isotropy…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  <a:latin typeface="+mn-lt"/>
              </a:rPr>
              <a:t>What is this?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274D00-D127-D24B-90C4-11B651F9FDC1}"/>
              </a:ext>
            </a:extLst>
          </p:cNvPr>
          <p:cNvSpPr/>
          <p:nvPr/>
        </p:nvSpPr>
        <p:spPr>
          <a:xfrm>
            <a:off x="5501233" y="1482531"/>
            <a:ext cx="570493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81818"/>
                </a:solidFill>
                <a:latin typeface="+mn-lt"/>
              </a:rPr>
              <a:t>The semi-</a:t>
            </a:r>
            <a:r>
              <a:rPr lang="en-US" sz="2400" dirty="0" err="1">
                <a:solidFill>
                  <a:srgbClr val="181818"/>
                </a:solidFill>
                <a:latin typeface="+mn-lt"/>
              </a:rPr>
              <a:t>variogram</a:t>
            </a:r>
            <a:r>
              <a:rPr lang="en-US" sz="2400" dirty="0">
                <a:solidFill>
                  <a:srgbClr val="181818"/>
                </a:solidFill>
                <a:latin typeface="+mn-lt"/>
              </a:rPr>
              <a:t> shows the level of covariance as a function of distance</a:t>
            </a:r>
            <a:endParaRPr lang="en-US" sz="2400" dirty="0">
              <a:solidFill>
                <a:srgbClr val="181818"/>
              </a:solidFill>
              <a:latin typeface="+mn-lt"/>
              <a:sym typeface="Wingdings" pitchFamily="2" charset="2"/>
            </a:endParaRPr>
          </a:p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rgbClr val="181818"/>
                </a:solidFill>
                <a:latin typeface="+mn-lt"/>
                <a:sym typeface="Wingdings" pitchFamily="2" charset="2"/>
              </a:rPr>
              <a:t>small values high correlation</a:t>
            </a:r>
          </a:p>
          <a:p>
            <a:pPr algn="ctr">
              <a:lnSpc>
                <a:spcPct val="100000"/>
              </a:lnSpc>
            </a:pPr>
            <a:endParaRPr lang="en-US" sz="2400" b="1" dirty="0">
              <a:solidFill>
                <a:srgbClr val="181818"/>
              </a:solidFill>
              <a:latin typeface="+mn-lt"/>
            </a:endParaRP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181818"/>
                </a:solidFill>
                <a:latin typeface="+mn-lt"/>
              </a:rPr>
              <a:t>Note that there is a clear spatial correlation up to about 1000 m.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FB1EC5-1DC6-7A49-89A5-126C5286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2" y="1282788"/>
            <a:ext cx="4473601" cy="3720507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E6591D-FB20-D849-B27D-D9395B4D63E4}"/>
              </a:ext>
            </a:extLst>
          </p:cNvPr>
          <p:cNvCxnSpPr/>
          <p:nvPr/>
        </p:nvCxnSpPr>
        <p:spPr bwMode="auto">
          <a:xfrm flipV="1">
            <a:off x="2782044" y="2060848"/>
            <a:ext cx="0" cy="2232248"/>
          </a:xfrm>
          <a:prstGeom prst="straightConnector1">
            <a:avLst/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16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03B8E4-8A06-3146-BBED-1DAA43509388}"/>
              </a:ext>
            </a:extLst>
          </p:cNvPr>
          <p:cNvGrpSpPr/>
          <p:nvPr/>
        </p:nvGrpSpPr>
        <p:grpSpPr>
          <a:xfrm>
            <a:off x="1635384" y="350428"/>
            <a:ext cx="5254066" cy="5642411"/>
            <a:chOff x="1523750" y="215153"/>
            <a:chExt cx="5255435" cy="5643882"/>
          </a:xfrm>
          <a:noFill/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7ADDD2-7971-584F-8B52-0D7E51D4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750" y="215153"/>
              <a:ext cx="5255435" cy="4230625"/>
            </a:xfrm>
            <a:prstGeom prst="rect">
              <a:avLst/>
            </a:prstGeom>
            <a:grp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497217-B49F-9E4D-A35D-B86D0D9E9464}"/>
                </a:ext>
              </a:extLst>
            </p:cNvPr>
            <p:cNvSpPr/>
            <p:nvPr/>
          </p:nvSpPr>
          <p:spPr>
            <a:xfrm>
              <a:off x="1667435" y="4535251"/>
              <a:ext cx="2111188" cy="1323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latin typeface="+mn-lt"/>
                </a:rPr>
                <a:t>Isotropic means that variability is the same in all directions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8CE01B-1C45-9E49-A81A-67CA7883AD4B}"/>
                </a:ext>
              </a:extLst>
            </p:cNvPr>
            <p:cNvSpPr/>
            <p:nvPr/>
          </p:nvSpPr>
          <p:spPr>
            <a:xfrm>
              <a:off x="4339169" y="4535251"/>
              <a:ext cx="2274918" cy="1323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latin typeface="+mn-lt"/>
                </a:rPr>
                <a:t>Anisotropic means that variability changes with directions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2EAE0AE-E0A6-A84F-BC1E-8D9D79F37664}"/>
              </a:ext>
            </a:extLst>
          </p:cNvPr>
          <p:cNvSpPr/>
          <p:nvPr/>
        </p:nvSpPr>
        <p:spPr>
          <a:xfrm>
            <a:off x="7308509" y="3914076"/>
            <a:ext cx="436841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residuals(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B.lm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normalized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Vario2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variogram(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B000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Vario2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16824-04C6-B04B-A60B-2897DDDE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32" y="764704"/>
            <a:ext cx="3786858" cy="3149372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1E4E43-ED1C-4A49-87D2-89A71BFF160D}"/>
              </a:ext>
            </a:extLst>
          </p:cNvPr>
          <p:cNvSpPr/>
          <p:nvPr/>
        </p:nvSpPr>
        <p:spPr>
          <a:xfrm>
            <a:off x="8964022" y="5278922"/>
            <a:ext cx="1821620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600" dirty="0"/>
              <a:t>The alpha parameter defines the </a:t>
            </a:r>
            <a:r>
              <a:rPr lang="en-GB" sz="1600" b="1" dirty="0"/>
              <a:t>major</a:t>
            </a:r>
            <a:r>
              <a:rPr lang="en-GB" sz="1600" dirty="0"/>
              <a:t> range direction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C02281-332D-0242-9868-8C691E7A3DF1}"/>
              </a:ext>
            </a:extLst>
          </p:cNvPr>
          <p:cNvSpPr/>
          <p:nvPr/>
        </p:nvSpPr>
        <p:spPr bwMode="auto">
          <a:xfrm>
            <a:off x="8326660" y="4437112"/>
            <a:ext cx="3096344" cy="216024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346D5C-C216-C34C-9513-7A7152B2D054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 bwMode="auto">
          <a:xfrm flipV="1">
            <a:off x="9874832" y="4653136"/>
            <a:ext cx="0" cy="625786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55492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0484523-2626-9544-9B18-2C21A140E8A7}"/>
              </a:ext>
            </a:extLst>
          </p:cNvPr>
          <p:cNvGrpSpPr/>
          <p:nvPr/>
        </p:nvGrpSpPr>
        <p:grpSpPr>
          <a:xfrm>
            <a:off x="1555375" y="1516622"/>
            <a:ext cx="8102601" cy="2444712"/>
            <a:chOff x="31781" y="1516123"/>
            <a:chExt cx="8104710" cy="2445350"/>
          </a:xfrm>
          <a:solidFill>
            <a:schemeClr val="bg1">
              <a:lumMod val="95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6E75BC0-2C20-A64F-BB85-D13FDD3357B1}"/>
                </a:ext>
              </a:extLst>
            </p:cNvPr>
            <p:cNvSpPr/>
            <p:nvPr/>
          </p:nvSpPr>
          <p:spPr>
            <a:xfrm>
              <a:off x="4816598" y="1516123"/>
              <a:ext cx="3319893" cy="18990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399" dirty="0">
                  <a:solidFill>
                    <a:schemeClr val="tx1"/>
                  </a:solidFill>
                </a:rPr>
                <a:t>As for the semi-</a:t>
              </a:r>
              <a:r>
                <a:rPr lang="en-GB" sz="2399" dirty="0" err="1">
                  <a:solidFill>
                    <a:schemeClr val="tx1"/>
                  </a:solidFill>
                </a:rPr>
                <a:t>variogram</a:t>
              </a:r>
              <a:r>
                <a:rPr lang="en-GB" sz="2399" dirty="0">
                  <a:solidFill>
                    <a:schemeClr val="tx1"/>
                  </a:solidFill>
                </a:rPr>
                <a:t> we see a significant correlation at lag distances below 1000m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E929DA0-39DC-D84B-8605-A52A77AD4F15}"/>
                </a:ext>
              </a:extLst>
            </p:cNvPr>
            <p:cNvSpPr/>
            <p:nvPr/>
          </p:nvSpPr>
          <p:spPr>
            <a:xfrm>
              <a:off x="31781" y="3123766"/>
              <a:ext cx="578376" cy="83770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/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5B260995-2E23-EF44-BF31-A0179CA0D4DB}"/>
                </a:ext>
              </a:extLst>
            </p:cNvPr>
            <p:cNvCxnSpPr>
              <a:cxnSpLocks/>
              <a:stCxn id="4" idx="1"/>
              <a:endCxn id="7" idx="0"/>
            </p:cNvCxnSpPr>
            <p:nvPr/>
          </p:nvCxnSpPr>
          <p:spPr>
            <a:xfrm rot="10800000" flipV="1">
              <a:off x="320970" y="2465669"/>
              <a:ext cx="4495629" cy="658097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174B96-CF6F-A04E-9F79-7AC89C68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Step 3 Asses the Autocorrelation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33A16-D4E1-8B4F-98BC-A0D5CB247E8E}"/>
              </a:ext>
            </a:extLst>
          </p:cNvPr>
          <p:cNvSpPr/>
          <p:nvPr/>
        </p:nvSpPr>
        <p:spPr>
          <a:xfrm>
            <a:off x="1413892" y="1365042"/>
            <a:ext cx="4306980" cy="8922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3199" b="1" dirty="0">
                <a:latin typeface="+mn-lt"/>
              </a:rPr>
              <a:t>Moran I test</a:t>
            </a:r>
          </a:p>
          <a:p>
            <a:pPr algn="ctr">
              <a:lnSpc>
                <a:spcPct val="100000"/>
              </a:lnSpc>
            </a:pPr>
            <a:r>
              <a:rPr lang="en-GB" sz="1999" dirty="0">
                <a:latin typeface="+mn-lt"/>
              </a:rPr>
              <a:t>at different at different lag-distances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FB9D1FC7-C957-AF49-8C1A-FE2798A7A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841" y="2146439"/>
            <a:ext cx="5040560" cy="4192024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3B972-901B-9349-9147-DA6CA4E664F4}"/>
              </a:ext>
            </a:extLst>
          </p:cNvPr>
          <p:cNvSpPr/>
          <p:nvPr/>
        </p:nvSpPr>
        <p:spPr>
          <a:xfrm>
            <a:off x="5998289" y="3865933"/>
            <a:ext cx="5040560" cy="1846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residuals(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B.lm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normalized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Splcor.LC4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spline.correlog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     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      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     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latlon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                     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resamp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Splcor.LC4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0752A-DB3D-8F47-AD2C-E41DB71DC221}"/>
              </a:ext>
            </a:extLst>
          </p:cNvPr>
          <p:cNvSpPr txBox="1"/>
          <p:nvPr/>
        </p:nvSpPr>
        <p:spPr>
          <a:xfrm>
            <a:off x="10483493" y="2651896"/>
            <a:ext cx="1445340" cy="935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Why we are plotting the residuals and not </a:t>
            </a:r>
            <a:r>
              <a:rPr lang="en-GB" sz="1600" dirty="0" err="1">
                <a:latin typeface="+mn-lt"/>
              </a:rPr>
              <a:t>Borelaity</a:t>
            </a:r>
            <a:r>
              <a:rPr lang="en-GB" sz="1600" dirty="0">
                <a:latin typeface="+mn-lt"/>
              </a:rPr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45CB9D-DE8F-9547-BC29-37FE0AD910D5}"/>
              </a:ext>
            </a:extLst>
          </p:cNvPr>
          <p:cNvSpPr/>
          <p:nvPr/>
        </p:nvSpPr>
        <p:spPr bwMode="auto">
          <a:xfrm>
            <a:off x="6036238" y="4099860"/>
            <a:ext cx="3633692" cy="262969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C74B51-D960-884A-A6E3-5CCE63AA66C6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 bwMode="auto">
          <a:xfrm flipH="1">
            <a:off x="9669930" y="3119717"/>
            <a:ext cx="813563" cy="111162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789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EA1E-5D15-2E4D-B79E-09FCB597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b="1" dirty="0"/>
              <a:t>Step – 4 </a:t>
            </a:r>
            <a:r>
              <a:rPr lang="en-US" sz="4800" dirty="0"/>
              <a:t>Add the Spatial Structure to the model</a:t>
            </a:r>
            <a:endParaRPr lang="en-GB" sz="4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0EDB0C-00E5-6242-BD2F-C35C446D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6908774" cy="3937484"/>
          </a:xfrm>
          <a:solidFill>
            <a:schemeClr val="bg1">
              <a:lumMod val="85000"/>
            </a:schemeClr>
          </a:solidFill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formula(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corSpher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=~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corLin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=~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=~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corGaus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=~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corExp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=~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nugget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Boreality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10351F-A004-0944-B2D3-58F40556643E}"/>
              </a:ext>
            </a:extLst>
          </p:cNvPr>
          <p:cNvSpPr/>
          <p:nvPr/>
        </p:nvSpPr>
        <p:spPr>
          <a:xfrm>
            <a:off x="8259482" y="1556792"/>
            <a:ext cx="3684439" cy="28657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tx1"/>
                </a:solidFill>
                <a:latin typeface="AU Passata" panose="020B0503030502030804" pitchFamily="34" charset="77"/>
              </a:rPr>
              <a:t>All set of models are fitted specifying alternative specifications of the spatial correlation structure and one with out it</a:t>
            </a:r>
          </a:p>
        </p:txBody>
      </p:sp>
    </p:spTree>
    <p:extLst>
      <p:ext uri="{BB962C8B-B14F-4D97-AF65-F5344CB8AC3E}">
        <p14:creationId xmlns:p14="http://schemas.microsoft.com/office/powerpoint/2010/main" val="1806390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A507B9-19AC-3C4B-BFD7-B85815187AAF}"/>
              </a:ext>
            </a:extLst>
          </p:cNvPr>
          <p:cNvSpPr/>
          <p:nvPr/>
        </p:nvSpPr>
        <p:spPr>
          <a:xfrm>
            <a:off x="985838" y="1977255"/>
            <a:ext cx="7776864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2244.558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2257.383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-1119.279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2248.558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2269.932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-1119.279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4.893e-07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2244.558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2257.383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-1119.279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2123.111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2144.485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-1056.556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125.4471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&lt;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.0001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2244.558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2257.383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-1119.279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2127.798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2149.172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-1058.899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120.7604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&lt;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.0001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anova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logLik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L.Ratio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2244.558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2257.383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-1119.279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             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2119.263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2140.637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-1054.631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129.2955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&lt;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.0001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8CD4CF-7272-C44D-97DE-55A62C7CB176}"/>
              </a:ext>
            </a:extLst>
          </p:cNvPr>
          <p:cNvSpPr/>
          <p:nvPr/>
        </p:nvSpPr>
        <p:spPr>
          <a:xfrm>
            <a:off x="7763368" y="2605340"/>
            <a:ext cx="983416" cy="273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3E4B52-3910-734D-84C8-F380EBDE55DA}"/>
              </a:ext>
            </a:extLst>
          </p:cNvPr>
          <p:cNvSpPr/>
          <p:nvPr/>
        </p:nvSpPr>
        <p:spPr>
          <a:xfrm>
            <a:off x="2697793" y="2408116"/>
            <a:ext cx="997268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7A0A48-B498-9643-8655-9146648F29CC}"/>
              </a:ext>
            </a:extLst>
          </p:cNvPr>
          <p:cNvSpPr/>
          <p:nvPr/>
        </p:nvSpPr>
        <p:spPr>
          <a:xfrm>
            <a:off x="7559267" y="3501008"/>
            <a:ext cx="983417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BCD3C-2731-AA40-B5FF-3D350BA998E5}"/>
              </a:ext>
            </a:extLst>
          </p:cNvPr>
          <p:cNvSpPr/>
          <p:nvPr/>
        </p:nvSpPr>
        <p:spPr>
          <a:xfrm>
            <a:off x="2697265" y="3501008"/>
            <a:ext cx="962455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B96C54-A8E9-044E-BD3B-0163D093D48C}"/>
              </a:ext>
            </a:extLst>
          </p:cNvPr>
          <p:cNvSpPr/>
          <p:nvPr/>
        </p:nvSpPr>
        <p:spPr>
          <a:xfrm>
            <a:off x="7559266" y="4295276"/>
            <a:ext cx="983417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7EEDD0-4E44-4943-A723-F679492C9E33}"/>
              </a:ext>
            </a:extLst>
          </p:cNvPr>
          <p:cNvSpPr/>
          <p:nvPr/>
        </p:nvSpPr>
        <p:spPr>
          <a:xfrm>
            <a:off x="2697265" y="4295276"/>
            <a:ext cx="962455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5A9C33A-B354-E94B-AC23-B202E48E4DC2}"/>
              </a:ext>
            </a:extLst>
          </p:cNvPr>
          <p:cNvSpPr/>
          <p:nvPr/>
        </p:nvSpPr>
        <p:spPr>
          <a:xfrm>
            <a:off x="7559265" y="5185172"/>
            <a:ext cx="983417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2985485-7DFC-7D4B-A32C-9AF2EC661A06}"/>
              </a:ext>
            </a:extLst>
          </p:cNvPr>
          <p:cNvSpPr/>
          <p:nvPr/>
        </p:nvSpPr>
        <p:spPr>
          <a:xfrm>
            <a:off x="2697265" y="5185172"/>
            <a:ext cx="962455" cy="2738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4798">
              <a:solidFill>
                <a:schemeClr val="bg1"/>
              </a:solidFill>
              <a:latin typeface="AU Passata" panose="020B0503030502030804" pitchFamily="34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FABC3F-12A5-1B41-A0DD-D1EB0A16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Step - 4</a:t>
            </a:r>
            <a:br>
              <a:rPr lang="en-GB" sz="4800" b="1" dirty="0"/>
            </a:br>
            <a:r>
              <a:rPr lang="en-US" sz="4800" b="1" dirty="0"/>
              <a:t>Select the best Spatial Structure</a:t>
            </a:r>
            <a:endParaRPr lang="en-GB" sz="4800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C23E531-9713-8D43-BA2C-302A01CB6D45}"/>
              </a:ext>
            </a:extLst>
          </p:cNvPr>
          <p:cNvSpPr/>
          <p:nvPr/>
        </p:nvSpPr>
        <p:spPr>
          <a:xfrm>
            <a:off x="9067008" y="1988714"/>
            <a:ext cx="2969191" cy="20374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399" dirty="0">
                <a:solidFill>
                  <a:schemeClr val="tx1"/>
                </a:solidFill>
                <a:latin typeface="AU Passata" panose="020B0503030502030804" pitchFamily="34" charset="77"/>
              </a:rPr>
              <a:t>Does adding any spatial structure makes the model better than not having it?</a:t>
            </a:r>
          </a:p>
        </p:txBody>
      </p:sp>
    </p:spTree>
    <p:extLst>
      <p:ext uri="{BB962C8B-B14F-4D97-AF65-F5344CB8AC3E}">
        <p14:creationId xmlns:p14="http://schemas.microsoft.com/office/powerpoint/2010/main" val="7215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FABC3F-12A5-1B41-A0DD-D1EB0A16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Step - 4</a:t>
            </a:r>
            <a:br>
              <a:rPr lang="en-GB" sz="4800" b="1" dirty="0"/>
            </a:br>
            <a:r>
              <a:rPr lang="en-US" sz="4800" b="1" dirty="0"/>
              <a:t>Select the best Spatial Structure</a:t>
            </a:r>
            <a:endParaRPr lang="en-GB" sz="4800" b="1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EC6D37-BB25-D840-A46F-A8F5159BC55E}"/>
              </a:ext>
            </a:extLst>
          </p:cNvPr>
          <p:cNvSpPr/>
          <p:nvPr/>
        </p:nvSpPr>
        <p:spPr>
          <a:xfrm>
            <a:off x="6886500" y="2061100"/>
            <a:ext cx="4570809" cy="16044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799" dirty="0">
                <a:solidFill>
                  <a:schemeClr val="tx1"/>
                </a:solidFill>
              </a:rPr>
              <a:t>How to select the best </a:t>
            </a:r>
            <a:r>
              <a:rPr lang="en-US" sz="2799" dirty="0">
                <a:solidFill>
                  <a:schemeClr val="tx1"/>
                </a:solidFill>
              </a:rPr>
              <a:t>Spatial Structure?</a:t>
            </a:r>
          </a:p>
          <a:p>
            <a:pPr algn="ctr">
              <a:lnSpc>
                <a:spcPct val="100000"/>
              </a:lnSpc>
            </a:pPr>
            <a:r>
              <a:rPr lang="en-US" sz="2799" b="1" dirty="0">
                <a:solidFill>
                  <a:schemeClr val="tx1"/>
                </a:solidFill>
              </a:rPr>
              <a:t>Use an AIC criteria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6A00A0-2C2C-EF4E-9283-8C235BBB7BB2}"/>
              </a:ext>
            </a:extLst>
          </p:cNvPr>
          <p:cNvGrpSpPr/>
          <p:nvPr/>
        </p:nvGrpSpPr>
        <p:grpSpPr>
          <a:xfrm>
            <a:off x="7248356" y="3665538"/>
            <a:ext cx="3847098" cy="2134014"/>
            <a:chOff x="4545330" y="2710454"/>
            <a:chExt cx="3848100" cy="2701801"/>
          </a:xfrm>
          <a:solidFill>
            <a:schemeClr val="bg1">
              <a:lumMod val="95000"/>
            </a:schemeClr>
          </a:solidFill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C8E7FF0-4C36-1244-AB8D-C005CA92EE68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6469380" y="2710454"/>
              <a:ext cx="0" cy="1521290"/>
            </a:xfrm>
            <a:prstGeom prst="straightConnector1">
              <a:avLst/>
            </a:prstGeom>
            <a:grpFill/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C4700A3-1FEE-4A4C-A781-CD607E661DB1}"/>
                </a:ext>
              </a:extLst>
            </p:cNvPr>
            <p:cNvSpPr/>
            <p:nvPr/>
          </p:nvSpPr>
          <p:spPr>
            <a:xfrm>
              <a:off x="4545330" y="4231743"/>
              <a:ext cx="3848100" cy="11805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2799" b="1" dirty="0">
                  <a:solidFill>
                    <a:schemeClr val="tx1"/>
                  </a:solidFill>
                </a:rPr>
                <a:t>Why not use a Log-likelihood ratio test?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9091811-451B-1A46-B544-850DFE33F92D}"/>
              </a:ext>
            </a:extLst>
          </p:cNvPr>
          <p:cNvSpPr/>
          <p:nvPr/>
        </p:nvSpPr>
        <p:spPr>
          <a:xfrm>
            <a:off x="1627354" y="2745404"/>
            <a:ext cx="5147811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AIC(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B1A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B1B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B1D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 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B1.gls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2244.558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B1A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2248.558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B1B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2248.558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2123.111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B1D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2127.798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2119.263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FB166A-EC22-8246-9752-DB4AD47DB449}"/>
              </a:ext>
            </a:extLst>
          </p:cNvPr>
          <p:cNvSpPr/>
          <p:nvPr/>
        </p:nvSpPr>
        <p:spPr bwMode="auto">
          <a:xfrm>
            <a:off x="1686768" y="4729911"/>
            <a:ext cx="2660302" cy="274429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972AACF-69CC-BD43-8795-42D6625246AF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 bwMode="auto">
          <a:xfrm rot="10800000" flipV="1">
            <a:off x="4347070" y="2863320"/>
            <a:ext cx="2539430" cy="2003806"/>
          </a:xfrm>
          <a:prstGeom prst="bentConnector3">
            <a:avLst>
              <a:gd name="adj1" fmla="val 2013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B7EF4-6606-BE4E-8143-50C74914EBC2}"/>
              </a:ext>
            </a:extLst>
          </p:cNvPr>
          <p:cNvSpPr/>
          <p:nvPr/>
        </p:nvSpPr>
        <p:spPr>
          <a:xfrm>
            <a:off x="342767" y="3299402"/>
            <a:ext cx="128759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No Cor</a:t>
            </a:r>
          </a:p>
          <a:p>
            <a:pPr algn="r">
              <a:lnSpc>
                <a:spcPct val="100000"/>
              </a:lnSpc>
            </a:pP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corSpher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r">
              <a:lnSpc>
                <a:spcPct val="100000"/>
              </a:lnSpc>
            </a:pP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corLin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r">
              <a:lnSpc>
                <a:spcPct val="100000"/>
              </a:lnSpc>
            </a:pP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corRatio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r">
              <a:lnSpc>
                <a:spcPct val="100000"/>
              </a:lnSpc>
            </a:pP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corGaus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 algn="r">
              <a:lnSpc>
                <a:spcPct val="100000"/>
              </a:lnSpc>
            </a:pP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corExp</a:t>
            </a:r>
            <a:endParaRPr lang="en-GB" sz="1800" dirty="0">
              <a:solidFill>
                <a:srgbClr val="060087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F9825D-0C3A-5E43-AADE-0416AEA7B8E0}"/>
              </a:ext>
            </a:extLst>
          </p:cNvPr>
          <p:cNvGrpSpPr/>
          <p:nvPr/>
        </p:nvGrpSpPr>
        <p:grpSpPr>
          <a:xfrm>
            <a:off x="1075029" y="1737527"/>
            <a:ext cx="9055561" cy="1569660"/>
            <a:chOff x="1074420" y="1354742"/>
            <a:chExt cx="9057920" cy="1570069"/>
          </a:xfrm>
          <a:noFill/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FC97631-12DF-234C-9E90-AF5B5157B017}"/>
                </a:ext>
              </a:extLst>
            </p:cNvPr>
            <p:cNvSpPr/>
            <p:nvPr/>
          </p:nvSpPr>
          <p:spPr>
            <a:xfrm>
              <a:off x="1074420" y="1848312"/>
              <a:ext cx="3931920" cy="58293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4798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ECC3F30-BA03-824C-8DEE-D55BB5A07B07}"/>
                </a:ext>
              </a:extLst>
            </p:cNvPr>
            <p:cNvSpPr/>
            <p:nvPr/>
          </p:nvSpPr>
          <p:spPr>
            <a:xfrm>
              <a:off x="5762207" y="1354742"/>
              <a:ext cx="4370133" cy="15700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3199" dirty="0">
                  <a:solidFill>
                    <a:schemeClr val="tx1"/>
                  </a:solidFill>
                </a:rPr>
                <a:t>No spatial structure in the residuals!!!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33BFFE-9CFF-4448-8A7B-215BCE53088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5006340" y="2139777"/>
              <a:ext cx="755867" cy="0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CB520-6034-494D-BE93-4E074F1F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/>
              <a:t>What is the end result of all this effort?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6BD4F-6442-5045-8009-8F9F5FC8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1737527"/>
            <a:ext cx="4799350" cy="4160036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A3050-4022-8449-BE35-870001C5F2F9}"/>
              </a:ext>
            </a:extLst>
          </p:cNvPr>
          <p:cNvSpPr/>
          <p:nvPr/>
        </p:nvSpPr>
        <p:spPr>
          <a:xfrm>
            <a:off x="5412441" y="3700681"/>
            <a:ext cx="6460472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Vario2E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Variogram(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B1E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form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=~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robust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 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           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maxDist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resType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"normalized"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Vario2E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variog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Vario2E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"Variogram"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ylim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lines(loess(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Vario2E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variog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Vario2E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0937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Spatial autocorrelation in statistical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Spatial autocorrelation of residuals may mean the model is misspecified.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Add (or perhaps remove) variables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Formulate a model to control for spatial autocorrelation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5503A-6020-734E-8B80-19F1DDB740FF}"/>
              </a:ext>
            </a:extLst>
          </p:cNvPr>
          <p:cNvGrpSpPr/>
          <p:nvPr/>
        </p:nvGrpSpPr>
        <p:grpSpPr>
          <a:xfrm>
            <a:off x="2135798" y="3356992"/>
            <a:ext cx="3187275" cy="2537016"/>
            <a:chOff x="2914791" y="3356992"/>
            <a:chExt cx="3187275" cy="2537016"/>
          </a:xfrm>
        </p:grpSpPr>
        <p:sp>
          <p:nvSpPr>
            <p:cNvPr id="6" name="Rounded Rectangle 5"/>
            <p:cNvSpPr/>
            <p:nvPr/>
          </p:nvSpPr>
          <p:spPr>
            <a:xfrm>
              <a:off x="2914791" y="3356992"/>
              <a:ext cx="3187273" cy="9022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chemeClr val="tx1"/>
                  </a:solidFill>
                </a:rPr>
                <a:t>Simultaneous autoregressive models (SAR)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358303" y="2797073"/>
              <a:ext cx="300251" cy="3187274"/>
            </a:xfrm>
            <a:prstGeom prst="rightBrace">
              <a:avLst>
                <a:gd name="adj1" fmla="val 208891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14791" y="4570569"/>
              <a:ext cx="3187274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600" dirty="0"/>
                <a:t>Response at each location is a function of the explanatory variable </a:t>
              </a:r>
              <a:r>
                <a:rPr lang="en-GB" sz="1600" i="1" dirty="0"/>
                <a:t>AND </a:t>
              </a:r>
              <a:r>
                <a:rPr lang="en-GB" sz="1600" dirty="0"/>
                <a:t>values of the response at neighbouring locations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7A72CC-D4F4-4B4D-86A0-D06418444B68}"/>
              </a:ext>
            </a:extLst>
          </p:cNvPr>
          <p:cNvGrpSpPr/>
          <p:nvPr/>
        </p:nvGrpSpPr>
        <p:grpSpPr>
          <a:xfrm>
            <a:off x="7174532" y="3360547"/>
            <a:ext cx="2537665" cy="2537016"/>
            <a:chOff x="6797107" y="3356992"/>
            <a:chExt cx="2537665" cy="2537016"/>
          </a:xfrm>
        </p:grpSpPr>
        <p:sp>
          <p:nvSpPr>
            <p:cNvPr id="8" name="Rounded Rectangle 7"/>
            <p:cNvSpPr/>
            <p:nvPr/>
          </p:nvSpPr>
          <p:spPr>
            <a:xfrm>
              <a:off x="7085139" y="3356992"/>
              <a:ext cx="1960061" cy="9022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chemeClr val="tx1"/>
                  </a:solidFill>
                </a:rPr>
                <a:t>Spatial eigenfunctions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97107" y="4570569"/>
              <a:ext cx="2537665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600" dirty="0"/>
                <a:t>Eigenvectors of spatial configuration matrices are computed and used as predictors in linear models 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7915815" y="3445323"/>
              <a:ext cx="300251" cy="1890779"/>
            </a:xfrm>
            <a:prstGeom prst="rightBrace">
              <a:avLst>
                <a:gd name="adj1" fmla="val 208891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79B4D-21E3-7C4D-9785-3EBE599810B9}"/>
              </a:ext>
            </a:extLst>
          </p:cNvPr>
          <p:cNvSpPr/>
          <p:nvPr/>
        </p:nvSpPr>
        <p:spPr>
          <a:xfrm>
            <a:off x="2061964" y="3267845"/>
            <a:ext cx="3332586" cy="2825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solidFill>
                <a:schemeClr val="tx1"/>
              </a:solidFill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439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1142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Simultaneous autoregressive models (SAR)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5838" y="1700808"/>
                <a:ext cx="10220325" cy="46805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Standard OLS + an additional term for spatial autocorrelation: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/>
                  <a:t>Error SAR models</a:t>
                </a:r>
                <a:r>
                  <a:rPr lang="en-US" dirty="0"/>
                  <a:t>: Autoregressive process occurs in the error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   (‘Induced spatial dependence’ / exogenous processes)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𝑆𝐴𝑅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  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𝑊𝑢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</m:oMath>
                  </m:oMathPara>
                </a14:m>
                <a:endParaRPr lang="en-US" b="1" dirty="0">
                  <a:sym typeface="Wingdings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sym typeface="Wingdings"/>
                  </a:rPr>
                  <a:t>Lag </a:t>
                </a:r>
                <a:r>
                  <a:rPr lang="en-US" b="1" dirty="0"/>
                  <a:t>SAR models</a:t>
                </a:r>
                <a:r>
                  <a:rPr lang="en-US" dirty="0"/>
                  <a:t>: Autoregressive process occurs in the response (Y)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   (‘Inherent spatial autocorrelation’ / endogenous processes)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𝑆𝐴𝑅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𝐿𝑎𝑔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𝑋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</m:oMath>
                  </m:oMathPara>
                </a14:m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dirty="0"/>
                  <a:t>Mixed SAR models</a:t>
                </a:r>
                <a:r>
                  <a:rPr lang="en-US" dirty="0"/>
                  <a:t>: Autoregressive process affects both the response (Y) and explanatory (X) variables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   (‘Inherent and induced spatial autocorrelation’)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𝑆𝐴𝑅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𝑀𝑖𝑥𝑒𝑑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𝑋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𝑊𝑌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700808"/>
                <a:ext cx="10220325" cy="4680520"/>
              </a:xfrm>
              <a:blipFill>
                <a:blip r:embed="rId3"/>
                <a:stretch>
                  <a:fillRect l="-1491" t="-1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02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800" dirty="0">
                <a:latin typeface="AU Passata" panose="020B0503030502030804" pitchFamily="34" charset="77"/>
              </a:rPr>
              <a:t>Simultaneous autoregressive error models (</a:t>
            </a:r>
            <a:r>
              <a:rPr lang="en-GB" sz="4800" dirty="0" err="1">
                <a:latin typeface="AU Passata" panose="020B0503030502030804" pitchFamily="34" charset="77"/>
              </a:rPr>
              <a:t>SAR</a:t>
            </a:r>
            <a:r>
              <a:rPr lang="en-GB" sz="4800" baseline="-25000" dirty="0" err="1">
                <a:latin typeface="AU Passata" panose="020B0503030502030804" pitchFamily="34" charset="77"/>
              </a:rPr>
              <a:t>error</a:t>
            </a:r>
            <a:r>
              <a:rPr lang="en-GB" sz="4800" dirty="0">
                <a:latin typeface="AU Passata" panose="020B0503030502030804" pitchFamily="34" charset="77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AU Passata" panose="020B0503030502030804" pitchFamily="34" charset="77"/>
              </a:rPr>
              <a:t>Provide good estimates and are recommended when dealing with spatially autocorrelated data </a:t>
            </a:r>
            <a:r>
              <a:rPr lang="en-GB" sz="1800" dirty="0">
                <a:latin typeface="AU Passata" panose="020B0503030502030804" pitchFamily="34" charset="77"/>
              </a:rPr>
              <a:t>(Kissling &amp; Carl 2007)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269876" y="2609037"/>
            <a:ext cx="7867336" cy="3118705"/>
            <a:chOff x="173240" y="3363273"/>
            <a:chExt cx="7867336" cy="3118705"/>
          </a:xfrm>
        </p:grpSpPr>
        <p:sp>
          <p:nvSpPr>
            <p:cNvPr id="5" name="Rectangle 4"/>
            <p:cNvSpPr/>
            <p:nvPr/>
          </p:nvSpPr>
          <p:spPr>
            <a:xfrm>
              <a:off x="4893012" y="5558648"/>
              <a:ext cx="2918298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dirty="0">
                  <a:solidFill>
                    <a:srgbClr val="C00000"/>
                  </a:solidFill>
                  <a:latin typeface="AU Passata" panose="020B0503030502030804" pitchFamily="34" charset="77"/>
                </a:rPr>
                <a:t>Defining the spatial weights matrix, </a:t>
              </a:r>
              <a:r>
                <a:rPr lang="en-GB" sz="1800" i="1" dirty="0">
                  <a:solidFill>
                    <a:srgbClr val="C00000"/>
                  </a:solidFill>
                  <a:latin typeface="AU Passata" panose="020B0503030502030804" pitchFamily="34" charset="77"/>
                </a:rPr>
                <a:t>W</a:t>
              </a:r>
              <a:r>
                <a:rPr lang="en-GB" sz="1800" dirty="0">
                  <a:solidFill>
                    <a:srgbClr val="C00000"/>
                  </a:solidFill>
                  <a:latin typeface="AU Passata" panose="020B0503030502030804" pitchFamily="34" charset="77"/>
                </a:rPr>
                <a:t>, is crucial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50685" y="3535677"/>
              <a:ext cx="1098554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AU Passata" panose="020B0503030502030804" pitchFamily="34" charset="77"/>
                </a:rPr>
                <a:t>Spatial structure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00705" y="3363273"/>
              <a:ext cx="2039871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AU Passata" panose="020B0503030502030804" pitchFamily="34" charset="77"/>
                </a:rPr>
                <a:t>Spatially dependent error term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3377" y="5266407"/>
              <a:ext cx="186122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AU Passata" panose="020B0503030502030804" pitchFamily="34" charset="77"/>
                </a:rPr>
                <a:t>Predictors and regression coefficients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00400" y="4391711"/>
              <a:ext cx="642025" cy="6463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296585" y="4378937"/>
              <a:ext cx="742342" cy="6463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038927" y="4378937"/>
              <a:ext cx="331056" cy="6463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11144" y="4517435"/>
              <a:ext cx="70716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AU Passata" panose="020B0503030502030804" pitchFamily="34" charset="77"/>
                </a:rPr>
                <a:t>Error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14100" y="4378936"/>
              <a:ext cx="331056" cy="6463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>
                <a:latin typeface="AU Passata" panose="020B0503030502030804" pitchFamily="34" charset="77"/>
              </a:endParaRPr>
            </a:p>
          </p:txBody>
        </p:sp>
        <p:cxnSp>
          <p:nvCxnSpPr>
            <p:cNvPr id="17" name="Straight Arrow Connector 16"/>
            <p:cNvCxnSpPr>
              <a:stCxn id="14" idx="1"/>
              <a:endCxn id="15" idx="3"/>
            </p:cNvCxnSpPr>
            <p:nvPr/>
          </p:nvCxnSpPr>
          <p:spPr>
            <a:xfrm flipH="1">
              <a:off x="6145156" y="4702101"/>
              <a:ext cx="10659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9" idx="3"/>
              <a:endCxn id="10" idx="2"/>
            </p:cNvCxnSpPr>
            <p:nvPr/>
          </p:nvCxnSpPr>
          <p:spPr>
            <a:xfrm flipV="1">
              <a:off x="2704603" y="5038042"/>
              <a:ext cx="816810" cy="69003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7" idx="3"/>
              <a:endCxn id="11" idx="0"/>
            </p:cNvCxnSpPr>
            <p:nvPr/>
          </p:nvCxnSpPr>
          <p:spPr>
            <a:xfrm>
              <a:off x="3449239" y="3858843"/>
              <a:ext cx="1218517" cy="52009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8" idx="1"/>
              <a:endCxn id="12" idx="0"/>
            </p:cNvCxnSpPr>
            <p:nvPr/>
          </p:nvCxnSpPr>
          <p:spPr>
            <a:xfrm rot="10800000" flipV="1">
              <a:off x="5204455" y="3824937"/>
              <a:ext cx="796250" cy="55399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5" idx="1"/>
              <a:endCxn id="11" idx="2"/>
            </p:cNvCxnSpPr>
            <p:nvPr/>
          </p:nvCxnSpPr>
          <p:spPr>
            <a:xfrm rot="10800000">
              <a:off x="4667756" y="5025269"/>
              <a:ext cx="225256" cy="99504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173240" y="4391711"/>
                  <a:ext cx="620137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charset="0"/>
                          </a:rPr>
                          <m:t>               </m:t>
                        </m:r>
                        <m:r>
                          <a:rPr lang="en-US" sz="3600" i="1">
                            <a:latin typeface="Cambria Math" charset="0"/>
                          </a:rPr>
                          <m:t>𝑌</m:t>
                        </m:r>
                        <m:r>
                          <a:rPr lang="en-US" sz="3600" i="1">
                            <a:latin typeface="Cambria Math" charset="0"/>
                          </a:rPr>
                          <m:t>=</m:t>
                        </m:r>
                        <m:r>
                          <a:rPr lang="en-US" sz="3600" i="1">
                            <a:latin typeface="Cambria Math" charset="0"/>
                          </a:rPr>
                          <m:t>𝑋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𝑊𝑢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oMath>
                    </m:oMathPara>
                  </a14:m>
                  <a:endParaRPr lang="en-US" sz="3600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0" y="4391711"/>
                  <a:ext cx="6201378" cy="646331"/>
                </a:xfrm>
                <a:prstGeom prst="rect">
                  <a:avLst/>
                </a:prstGeom>
                <a:blipFill>
                  <a:blip r:embed="rId2"/>
                  <a:stretch>
                    <a:fillRect b="-2692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0515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Finding neighborhoods in R</a:t>
            </a:r>
            <a:br>
              <a:rPr lang="en-US" sz="4800" dirty="0"/>
            </a:br>
            <a:r>
              <a:rPr lang="en-US" sz="4800" b="0" dirty="0"/>
              <a:t>(1</a:t>
            </a:r>
            <a:r>
              <a:rPr lang="en-US" sz="4800" b="0" baseline="30000" dirty="0"/>
              <a:t>st</a:t>
            </a:r>
            <a:r>
              <a:rPr lang="en-US" sz="4800" b="0" dirty="0"/>
              <a:t> step to a spatial weights matrix)</a:t>
            </a:r>
            <a:endParaRPr lang="en-GB" sz="4800" b="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GB" dirty="0"/>
              <a:t>Two ways to specify neighbours of each observation: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sym typeface="Wingdings"/>
              </a:rPr>
              <a:t>Distance based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/>
              </a:rPr>
              <a:t> </a:t>
            </a:r>
            <a:r>
              <a:rPr lang="en-GB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spdep</a:t>
            </a:r>
            <a:r>
              <a:rPr lang="en-GB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dnearneigh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773932" y="2924944"/>
            <a:ext cx="8647112" cy="2912998"/>
            <a:chOff x="807857" y="3170127"/>
            <a:chExt cx="8647112" cy="2912998"/>
          </a:xfrm>
        </p:grpSpPr>
        <p:sp>
          <p:nvSpPr>
            <p:cNvPr id="13" name="Rounded Rectangle 12"/>
            <p:cNvSpPr/>
            <p:nvPr/>
          </p:nvSpPr>
          <p:spPr>
            <a:xfrm>
              <a:off x="807857" y="3170127"/>
              <a:ext cx="8575104" cy="29129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7857" y="4121258"/>
              <a:ext cx="86471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dnearneigh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(x, d1, d2, </a:t>
              </a: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row.names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 = NULL, </a:t>
              </a: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longlat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 = NULL)</a:t>
              </a:r>
              <a:endParaRPr lang="da-DK" sz="20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9857" y="3427446"/>
              <a:ext cx="5123518" cy="46166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dirty="0"/>
                <a:t>Coordinates (matrix or </a:t>
              </a:r>
              <a:r>
                <a:rPr lang="en-US" sz="2400" dirty="0" err="1"/>
                <a:t>SpatialPoints</a:t>
              </a:r>
              <a:r>
                <a:rPr lang="en-US" sz="2400" dirty="0"/>
                <a:t>)</a:t>
              </a:r>
              <a:endParaRPr lang="da-DK" sz="24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470854" y="3820749"/>
              <a:ext cx="0" cy="37670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86025" y="4807058"/>
              <a:ext cx="4876656" cy="8309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dirty="0"/>
                <a:t>Minimum and maximum distances</a:t>
              </a:r>
            </a:p>
            <a:p>
              <a:pPr>
                <a:lnSpc>
                  <a:spcPct val="100000"/>
                </a:lnSpc>
              </a:pPr>
              <a:r>
                <a:rPr lang="en-US" sz="2400" dirty="0"/>
                <a:t>(in km if </a:t>
              </a:r>
              <a:r>
                <a:rPr lang="en-US" sz="2400" dirty="0" err="1"/>
                <a:t>longlat</a:t>
              </a:r>
              <a:r>
                <a:rPr lang="en-US" sz="2400" dirty="0"/>
                <a:t> = T)</a:t>
              </a:r>
              <a:endParaRPr lang="da-DK" sz="24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433825" y="4426058"/>
              <a:ext cx="152400" cy="381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651866" y="4426058"/>
              <a:ext cx="162959" cy="381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807857" y="5651077"/>
              <a:ext cx="8077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/>
                <a:t>Returns a list of vectors giving the neighbors for each point</a:t>
              </a:r>
              <a:endParaRPr lang="da-DK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334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Finding neighborhoods in R</a:t>
            </a:r>
            <a:br>
              <a:rPr lang="en-US" sz="4800" dirty="0"/>
            </a:br>
            <a:r>
              <a:rPr lang="en-US" sz="4800" b="0" dirty="0"/>
              <a:t>(1</a:t>
            </a:r>
            <a:r>
              <a:rPr lang="en-US" sz="4800" b="0" baseline="30000" dirty="0"/>
              <a:t>st</a:t>
            </a:r>
            <a:r>
              <a:rPr lang="en-US" sz="4800" b="0" dirty="0"/>
              <a:t> step to a spatial weights matrix)</a:t>
            </a:r>
            <a:endParaRPr lang="en-GB" sz="48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ways to specify neighbours of each observation: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Distance based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  <a:sym typeface="Wingdings"/>
              </a:rPr>
              <a:t>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spdep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dnearneigh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sym typeface="Wingdings"/>
              </a:rPr>
              <a:t>K nearest neighbors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/>
              </a:rPr>
              <a:t> </a:t>
            </a:r>
            <a:r>
              <a:rPr lang="en-GB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spdep</a:t>
            </a:r>
            <a:r>
              <a:rPr lang="en-GB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knearneigh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89956" y="3140968"/>
            <a:ext cx="8245049" cy="3024336"/>
            <a:chOff x="807856" y="3329969"/>
            <a:chExt cx="8245049" cy="3024336"/>
          </a:xfrm>
        </p:grpSpPr>
        <p:sp>
          <p:nvSpPr>
            <p:cNvPr id="13" name="Rounded Rectangle 12"/>
            <p:cNvSpPr/>
            <p:nvPr/>
          </p:nvSpPr>
          <p:spPr>
            <a:xfrm>
              <a:off x="807857" y="3329969"/>
              <a:ext cx="8101033" cy="3024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7856" y="4121258"/>
              <a:ext cx="824504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knn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 &lt;- </a:t>
              </a: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knearneigh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(x, k=1, </a:t>
              </a: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longlat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 = NULL, RANN=TRUE)</a:t>
              </a:r>
            </a:p>
            <a:p>
              <a:pPr>
                <a:lnSpc>
                  <a:spcPct val="100000"/>
                </a:lnSpc>
              </a:pPr>
              <a:endParaRPr lang="en-US" sz="2000" dirty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 dirty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</a:pPr>
              <a:endParaRPr lang="en-US" sz="2000" dirty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knn2nb(</a:t>
              </a:r>
              <a:r>
                <a:rPr lang="en-US" sz="2000" dirty="0" err="1">
                  <a:latin typeface="Courier New" pitchFamily="49" charset="0"/>
                  <a:cs typeface="Courier New" pitchFamily="49" charset="0"/>
                </a:rPr>
                <a:t>knn</a:t>
              </a:r>
              <a:r>
                <a:rPr lang="en-US" sz="2000" dirty="0">
                  <a:latin typeface="Courier New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00178" y="3455156"/>
              <a:ext cx="5784212" cy="46166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dirty="0"/>
                <a:t>Coordinates (matrix or 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SpatialPoints</a:t>
              </a:r>
              <a:r>
                <a:rPr lang="en-US" sz="2400" dirty="0"/>
                <a:t>)</a:t>
              </a:r>
              <a:endParaRPr lang="da-DK" sz="24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420422" y="3820749"/>
              <a:ext cx="0" cy="37670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129870" y="4898319"/>
              <a:ext cx="6271973" cy="46166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dirty="0"/>
                <a:t>number of nearest neighbors to be returned</a:t>
              </a:r>
              <a:endParaRPr lang="da-DK" sz="24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984812" y="4426058"/>
              <a:ext cx="2634" cy="517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807857" y="5810550"/>
              <a:ext cx="81010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dirty="0"/>
                <a:t>Returns a list of vectors giving the neighbors for each point</a:t>
              </a:r>
              <a:endParaRPr lang="da-DK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5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Finding neighborhoods in R</a:t>
            </a:r>
            <a:br>
              <a:rPr lang="en-US" sz="4800" dirty="0"/>
            </a:br>
            <a:r>
              <a:rPr lang="en-US" sz="4800" b="0" dirty="0"/>
              <a:t>(1</a:t>
            </a:r>
            <a:r>
              <a:rPr lang="en-US" sz="4800" b="0" baseline="30000" dirty="0"/>
              <a:t>st</a:t>
            </a:r>
            <a:r>
              <a:rPr lang="en-US" sz="4800" b="0" dirty="0"/>
              <a:t> step to a spatial weights matrix)</a:t>
            </a:r>
            <a:endParaRPr lang="en-GB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337CFB-1C2C-3C49-84A3-5A5A0A667A34}"/>
              </a:ext>
            </a:extLst>
          </p:cNvPr>
          <p:cNvGrpSpPr/>
          <p:nvPr/>
        </p:nvGrpSpPr>
        <p:grpSpPr>
          <a:xfrm>
            <a:off x="2333925" y="1844824"/>
            <a:ext cx="4480567" cy="3934526"/>
            <a:chOff x="2333925" y="2187584"/>
            <a:chExt cx="4480567" cy="393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197" y="2316886"/>
              <a:ext cx="3084022" cy="308402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333925" y="5168003"/>
              <a:ext cx="4480567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#Distance based 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dnearneigh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cbind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y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d1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0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d2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3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plot(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y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plot(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,cbind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y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add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B5760C"/>
                  </a:solidFill>
                  <a:latin typeface="Courier New" panose="02070309020205020404" pitchFamily="49" charset="0"/>
                </a:rPr>
                <a:t>TRUE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88627" y="2187584"/>
              <a:ext cx="23711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dirty="0">
                  <a:sym typeface="Wingdings"/>
                </a:rPr>
                <a:t>Distance based 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3FD2E-DA49-6443-A367-88D7F9591BD9}"/>
              </a:ext>
            </a:extLst>
          </p:cNvPr>
          <p:cNvGrpSpPr/>
          <p:nvPr/>
        </p:nvGrpSpPr>
        <p:grpSpPr>
          <a:xfrm>
            <a:off x="7184402" y="1887329"/>
            <a:ext cx="4166594" cy="4107464"/>
            <a:chOff x="7184402" y="2230089"/>
            <a:chExt cx="4166594" cy="41074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0236" y="2333611"/>
              <a:ext cx="3054927" cy="305492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184402" y="5168002"/>
              <a:ext cx="4166594" cy="11695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#K nearest </a:t>
              </a:r>
              <a:r>
                <a:rPr lang="en-GB" sz="1400" dirty="0" err="1">
                  <a:solidFill>
                    <a:srgbClr val="3E3E3E"/>
                  </a:solidFill>
                  <a:latin typeface="Courier New" panose="02070309020205020404" pitchFamily="49" charset="0"/>
                </a:rPr>
                <a:t>neighbors</a:t>
              </a:r>
              <a:r>
                <a:rPr lang="en-GB" sz="14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 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plot(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y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knearneigh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cbind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y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k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 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longlat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B5760C"/>
                  </a:solidFill>
                  <a:latin typeface="Courier New" panose="02070309020205020404" pitchFamily="49" charset="0"/>
                </a:rPr>
                <a:t>NULL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RANN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B5760C"/>
                  </a:solidFill>
                  <a:latin typeface="Courier New" panose="02070309020205020404" pitchFamily="49" charset="0"/>
                </a:rPr>
                <a:t>TRUE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plot(knn2nb(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cbind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r>
                <a:rPr lang="en-GB" sz="14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y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400" dirty="0">
                  <a:solidFill>
                    <a:srgbClr val="01154D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add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400" dirty="0">
                  <a:solidFill>
                    <a:srgbClr val="B5760C"/>
                  </a:solidFill>
                  <a:latin typeface="Courier New" panose="02070309020205020404" pitchFamily="49" charset="0"/>
                </a:rPr>
                <a:t>TRUE</a:t>
              </a:r>
              <a:r>
                <a:rPr lang="en-GB" sz="14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794379" y="2230089"/>
              <a:ext cx="2946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dirty="0">
                  <a:sym typeface="Wingdings"/>
                </a:rPr>
                <a:t>K nearest neighbors </a:t>
              </a:r>
              <a:endParaRPr lang="en-US" sz="24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189756" y="3308267"/>
            <a:ext cx="280626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2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c(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2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c(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6488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7948" y="2926531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nb2listw(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neighbours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style="W",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zero.policy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=NULL)</a:t>
            </a:r>
            <a:endParaRPr lang="da-DK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0949" y="2229063"/>
            <a:ext cx="166263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neighbors list</a:t>
            </a:r>
            <a:endParaRPr lang="da-DK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60152" y="2598395"/>
            <a:ext cx="0" cy="381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49412" y="1916832"/>
            <a:ext cx="45881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what to do with “neighbor-less” points?</a:t>
            </a:r>
            <a:endParaRPr lang="da-DK" sz="2000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7411398" y="2316942"/>
            <a:ext cx="332072" cy="66245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56327" y="4233148"/>
            <a:ext cx="5627503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 = row standardized (rows sum to 1)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 = binary (0/1)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 = global standardized (all links sum to 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 = C/number of neighbors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 = variance stabilization (</a:t>
            </a:r>
            <a:r>
              <a:rPr lang="en-US" sz="2000" dirty="0" err="1"/>
              <a:t>Tiefelsdorf</a:t>
            </a:r>
            <a:r>
              <a:rPr lang="en-US" sz="2000" dirty="0"/>
              <a:t> et al. 1999)</a:t>
            </a:r>
            <a:endParaRPr lang="da-DK" sz="2000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491247" y="3290005"/>
            <a:ext cx="0" cy="94314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69736" y="3688531"/>
            <a:ext cx="202628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Courier New" pitchFamily="49" charset="0"/>
              </a:rPr>
              <a:t>Created using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dnearneigh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dirty="0">
                <a:cs typeface="Courier New" pitchFamily="49" charset="0"/>
              </a:rPr>
              <a:t> or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knearneigh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</a:t>
            </a:r>
            <a:endParaRPr lang="en-GB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04597" y="3287891"/>
            <a:ext cx="0" cy="47098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Spatial weights matrix</a:t>
            </a:r>
            <a:br>
              <a:rPr lang="en-US" sz="4800" dirty="0"/>
            </a:br>
            <a:r>
              <a:rPr lang="en-US" sz="4400" b="0" dirty="0"/>
              <a:t>neighborhoods to weights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15933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Distance-based neighborhoods</a:t>
            </a:r>
            <a:endParaRPr lang="en-GB" sz="4800" dirty="0"/>
          </a:p>
        </p:txBody>
      </p:sp>
      <p:sp>
        <p:nvSpPr>
          <p:cNvPr id="4" name="Rounded Rectangle 3"/>
          <p:cNvSpPr/>
          <p:nvPr/>
        </p:nvSpPr>
        <p:spPr>
          <a:xfrm>
            <a:off x="6497449" y="1945622"/>
            <a:ext cx="5207882" cy="23287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);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#1. Small distance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dnearneigh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d2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#2. Medium distance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dnearneigh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d2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w2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#3. Large distance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dnearneigh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d2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w3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D56C4-4E2F-C44A-8084-F0DCC799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196752"/>
            <a:ext cx="4736261" cy="530120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C7C800-5470-3F4F-B8A6-8DAFAA514A00}"/>
              </a:ext>
            </a:extLst>
          </p:cNvPr>
          <p:cNvSpPr/>
          <p:nvPr/>
        </p:nvSpPr>
        <p:spPr bwMode="auto">
          <a:xfrm>
            <a:off x="3430116" y="1196752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A7F08C-89AD-D44F-9A84-F4F31696EB25}"/>
              </a:ext>
            </a:extLst>
          </p:cNvPr>
          <p:cNvSpPr/>
          <p:nvPr/>
        </p:nvSpPr>
        <p:spPr bwMode="auto">
          <a:xfrm>
            <a:off x="3453429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B273BB-4750-B444-9F3F-13FD8D71BEBF}"/>
              </a:ext>
            </a:extLst>
          </p:cNvPr>
          <p:cNvSpPr/>
          <p:nvPr/>
        </p:nvSpPr>
        <p:spPr bwMode="auto">
          <a:xfrm>
            <a:off x="1079470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F06BD-8659-D64A-9AC8-3D5C2CA26AD6}"/>
              </a:ext>
            </a:extLst>
          </p:cNvPr>
          <p:cNvSpPr/>
          <p:nvPr/>
        </p:nvSpPr>
        <p:spPr bwMode="auto">
          <a:xfrm>
            <a:off x="6713473" y="2233654"/>
            <a:ext cx="2016224" cy="21602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FEEF8-8E76-F244-B22A-94C2AFE3A767}"/>
              </a:ext>
            </a:extLst>
          </p:cNvPr>
          <p:cNvSpPr/>
          <p:nvPr/>
        </p:nvSpPr>
        <p:spPr bwMode="auto">
          <a:xfrm>
            <a:off x="6709617" y="2899457"/>
            <a:ext cx="2016224" cy="216024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7D33-B965-FE48-95FC-4CDAD2739CC5}"/>
              </a:ext>
            </a:extLst>
          </p:cNvPr>
          <p:cNvSpPr/>
          <p:nvPr/>
        </p:nvSpPr>
        <p:spPr bwMode="auto">
          <a:xfrm>
            <a:off x="6713473" y="3558075"/>
            <a:ext cx="2016224" cy="21602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i="0" u="none" strike="noStrike" normalizeH="0" baseline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4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3D22B6-758D-C243-8428-36C83E863881}"/>
              </a:ext>
            </a:extLst>
          </p:cNvPr>
          <p:cNvSpPr/>
          <p:nvPr/>
        </p:nvSpPr>
        <p:spPr>
          <a:xfrm>
            <a:off x="6516958" y="1637408"/>
            <a:ext cx="4686029" cy="4584097"/>
          </a:xfrm>
          <a:prstGeom prst="roundRect">
            <a:avLst>
              <a:gd name="adj" fmla="val 70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par(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mfrow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"Raw data"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"Small 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,cbind(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"Medium 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,cbind(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"Large 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,cbind(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Distance-based neighborhoods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D56C4-4E2F-C44A-8084-F0DCC799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196752"/>
            <a:ext cx="4736261" cy="530120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C7C800-5470-3F4F-B8A6-8DAFAA514A00}"/>
              </a:ext>
            </a:extLst>
          </p:cNvPr>
          <p:cNvSpPr/>
          <p:nvPr/>
        </p:nvSpPr>
        <p:spPr bwMode="auto">
          <a:xfrm>
            <a:off x="3430116" y="1196752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A7F08C-89AD-D44F-9A84-F4F31696EB25}"/>
              </a:ext>
            </a:extLst>
          </p:cNvPr>
          <p:cNvSpPr/>
          <p:nvPr/>
        </p:nvSpPr>
        <p:spPr bwMode="auto">
          <a:xfrm>
            <a:off x="3453429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B273BB-4750-B444-9F3F-13FD8D71BEBF}"/>
              </a:ext>
            </a:extLst>
          </p:cNvPr>
          <p:cNvSpPr/>
          <p:nvPr/>
        </p:nvSpPr>
        <p:spPr bwMode="auto">
          <a:xfrm>
            <a:off x="1079470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F06BD-8659-D64A-9AC8-3D5C2CA26AD6}"/>
              </a:ext>
            </a:extLst>
          </p:cNvPr>
          <p:cNvSpPr/>
          <p:nvPr/>
        </p:nvSpPr>
        <p:spPr bwMode="auto">
          <a:xfrm>
            <a:off x="6586515" y="2965908"/>
            <a:ext cx="4032448" cy="864096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FEEF8-8E76-F244-B22A-94C2AFE3A767}"/>
              </a:ext>
            </a:extLst>
          </p:cNvPr>
          <p:cNvSpPr/>
          <p:nvPr/>
        </p:nvSpPr>
        <p:spPr bwMode="auto">
          <a:xfrm>
            <a:off x="6586515" y="4016145"/>
            <a:ext cx="4032448" cy="864095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7D33-B965-FE48-95FC-4CDAD2739CC5}"/>
              </a:ext>
            </a:extLst>
          </p:cNvPr>
          <p:cNvSpPr/>
          <p:nvPr/>
        </p:nvSpPr>
        <p:spPr bwMode="auto">
          <a:xfrm>
            <a:off x="6586515" y="5037542"/>
            <a:ext cx="4032448" cy="958042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i="0" u="none" strike="noStrike" normalizeH="0" baseline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6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40FB1-7A6A-484D-8869-A2FF5B46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35" y="1187624"/>
            <a:ext cx="4718030" cy="5181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K nearest neighbors</a:t>
            </a:r>
            <a:endParaRPr lang="en-GB" sz="4800" dirty="0"/>
          </a:p>
        </p:txBody>
      </p:sp>
      <p:sp>
        <p:nvSpPr>
          <p:cNvPr id="4" name="Rounded Rectangle 3"/>
          <p:cNvSpPr/>
          <p:nvPr/>
        </p:nvSpPr>
        <p:spPr>
          <a:xfrm>
            <a:off x="6239428" y="1373188"/>
            <a:ext cx="5633485" cy="2910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Slide - K nearest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neighbors</a:t>
            </a: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);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#2 neighbours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knn2nb(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knearneigh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RANN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w4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4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neighbors</a:t>
            </a: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knn2nb(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knearneigh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RANN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w5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8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neighbors</a:t>
            </a: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knn2nb(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knearneigh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RANN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w6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C7C800-5470-3F4F-B8A6-8DAFAA514A00}"/>
              </a:ext>
            </a:extLst>
          </p:cNvPr>
          <p:cNvSpPr/>
          <p:nvPr/>
        </p:nvSpPr>
        <p:spPr bwMode="auto">
          <a:xfrm>
            <a:off x="3430116" y="1196752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A7F08C-89AD-D44F-9A84-F4F31696EB25}"/>
              </a:ext>
            </a:extLst>
          </p:cNvPr>
          <p:cNvSpPr/>
          <p:nvPr/>
        </p:nvSpPr>
        <p:spPr bwMode="auto">
          <a:xfrm>
            <a:off x="3453429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B273BB-4750-B444-9F3F-13FD8D71BEBF}"/>
              </a:ext>
            </a:extLst>
          </p:cNvPr>
          <p:cNvSpPr/>
          <p:nvPr/>
        </p:nvSpPr>
        <p:spPr bwMode="auto">
          <a:xfrm>
            <a:off x="1079470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F06BD-8659-D64A-9AC8-3D5C2CA26AD6}"/>
              </a:ext>
            </a:extLst>
          </p:cNvPr>
          <p:cNvSpPr/>
          <p:nvPr/>
        </p:nvSpPr>
        <p:spPr bwMode="auto">
          <a:xfrm>
            <a:off x="6387515" y="1871563"/>
            <a:ext cx="5255075" cy="648000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FEEF8-8E76-F244-B22A-94C2AFE3A767}"/>
              </a:ext>
            </a:extLst>
          </p:cNvPr>
          <p:cNvSpPr/>
          <p:nvPr/>
        </p:nvSpPr>
        <p:spPr bwMode="auto">
          <a:xfrm>
            <a:off x="6387515" y="2717016"/>
            <a:ext cx="5255075" cy="64800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7D33-B965-FE48-95FC-4CDAD2739CC5}"/>
              </a:ext>
            </a:extLst>
          </p:cNvPr>
          <p:cNvSpPr/>
          <p:nvPr/>
        </p:nvSpPr>
        <p:spPr bwMode="auto">
          <a:xfrm>
            <a:off x="6389023" y="3552511"/>
            <a:ext cx="5255075" cy="64800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i="0" u="none" strike="noStrike" normalizeH="0" baseline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04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40FB1-7A6A-484D-8869-A2FF5B46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35" y="1187624"/>
            <a:ext cx="4718030" cy="5181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K nearest neighbors</a:t>
            </a:r>
            <a:endParaRPr lang="en-GB" sz="4800" dirty="0"/>
          </a:p>
        </p:txBody>
      </p:sp>
      <p:sp>
        <p:nvSpPr>
          <p:cNvPr id="4" name="Rounded Rectangle 3"/>
          <p:cNvSpPr/>
          <p:nvPr/>
        </p:nvSpPr>
        <p:spPr>
          <a:xfrm>
            <a:off x="6239428" y="1373188"/>
            <a:ext cx="5633485" cy="47201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par(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mfrow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"Raw data"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b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</a:b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"2 Neighbours"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,cbind(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"4 Neighbours"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,cbind(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b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</a:b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"8 Neighbours"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,cbind(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C7C800-5470-3F4F-B8A6-8DAFAA514A00}"/>
              </a:ext>
            </a:extLst>
          </p:cNvPr>
          <p:cNvSpPr/>
          <p:nvPr/>
        </p:nvSpPr>
        <p:spPr bwMode="auto">
          <a:xfrm>
            <a:off x="3430116" y="1196752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A7F08C-89AD-D44F-9A84-F4F31696EB25}"/>
              </a:ext>
            </a:extLst>
          </p:cNvPr>
          <p:cNvSpPr/>
          <p:nvPr/>
        </p:nvSpPr>
        <p:spPr bwMode="auto">
          <a:xfrm>
            <a:off x="3453429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B273BB-4750-B444-9F3F-13FD8D71BEBF}"/>
              </a:ext>
            </a:extLst>
          </p:cNvPr>
          <p:cNvSpPr/>
          <p:nvPr/>
        </p:nvSpPr>
        <p:spPr bwMode="auto">
          <a:xfrm>
            <a:off x="1079470" y="3881801"/>
            <a:ext cx="2284801" cy="242751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F06BD-8659-D64A-9AC8-3D5C2CA26AD6}"/>
              </a:ext>
            </a:extLst>
          </p:cNvPr>
          <p:cNvSpPr/>
          <p:nvPr/>
        </p:nvSpPr>
        <p:spPr bwMode="auto">
          <a:xfrm>
            <a:off x="6387514" y="2677101"/>
            <a:ext cx="5255075" cy="1017717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FEEF8-8E76-F244-B22A-94C2AFE3A767}"/>
              </a:ext>
            </a:extLst>
          </p:cNvPr>
          <p:cNvSpPr/>
          <p:nvPr/>
        </p:nvSpPr>
        <p:spPr bwMode="auto">
          <a:xfrm>
            <a:off x="6387514" y="3778473"/>
            <a:ext cx="5255075" cy="1017717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7D33-B965-FE48-95FC-4CDAD2739CC5}"/>
              </a:ext>
            </a:extLst>
          </p:cNvPr>
          <p:cNvSpPr/>
          <p:nvPr/>
        </p:nvSpPr>
        <p:spPr bwMode="auto">
          <a:xfrm>
            <a:off x="6387514" y="4879845"/>
            <a:ext cx="5255075" cy="101771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i="0" u="none" strike="noStrike" normalizeH="0" baseline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9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/>
              <a:t>Mixed Effects Models </a:t>
            </a:r>
            <a:br>
              <a:rPr lang="en-GB" sz="4800" b="1" dirty="0"/>
            </a:br>
            <a:r>
              <a:rPr lang="en-GB" sz="4400" b="0" dirty="0"/>
              <a:t>the problem of independence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8737E-AE72-C54D-A67A-8DBB0D8A5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Observational/experiments can have:</a:t>
            </a:r>
            <a:endParaRPr lang="en-GB" sz="2800" dirty="0">
              <a:sym typeface="Wingdings" pitchFamily="2" charset="2"/>
            </a:endParaRPr>
          </a:p>
          <a:p>
            <a:pPr lvl="1"/>
            <a:r>
              <a:rPr lang="en-GB" sz="2800" dirty="0">
                <a:sym typeface="Wingdings" pitchFamily="2" charset="2"/>
              </a:rPr>
              <a:t>A nested observational/experimental  </a:t>
            </a:r>
            <a:r>
              <a:rPr lang="en-GB" sz="2800" dirty="0"/>
              <a:t>samples taken across different spatial-temporal-taxonomic scales</a:t>
            </a:r>
          </a:p>
          <a:p>
            <a:pPr lvl="1"/>
            <a:r>
              <a:rPr lang="en-GB" sz="2800" dirty="0"/>
              <a:t>Spatial-Temporal-Evolutionary</a:t>
            </a:r>
            <a:r>
              <a:rPr lang="en-GB" sz="2800" dirty="0">
                <a:sym typeface="Wingdings" pitchFamily="2" charset="2"/>
              </a:rPr>
              <a:t> proximity removes independence between samples  Autocorrelation</a:t>
            </a:r>
            <a:endParaRPr lang="en-GB" sz="2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88DE32-AD33-6B4E-949E-5107C9F0A933}"/>
              </a:ext>
            </a:extLst>
          </p:cNvPr>
          <p:cNvSpPr/>
          <p:nvPr/>
        </p:nvSpPr>
        <p:spPr>
          <a:xfrm>
            <a:off x="2277988" y="4722053"/>
            <a:ext cx="7633252" cy="137124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599" b="1" dirty="0">
                <a:solidFill>
                  <a:schemeClr val="tx1"/>
                </a:solidFill>
              </a:rPr>
              <a:t>What does this mean?</a:t>
            </a:r>
          </a:p>
          <a:p>
            <a:pPr algn="ctr">
              <a:lnSpc>
                <a:spcPct val="100000"/>
              </a:lnSpc>
            </a:pPr>
            <a:r>
              <a:rPr lang="en-GB" sz="2399" dirty="0">
                <a:solidFill>
                  <a:schemeClr val="tx1"/>
                </a:solidFill>
              </a:rPr>
              <a:t>Samples are not independent</a:t>
            </a:r>
            <a:endParaRPr lang="en-GB" sz="31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0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Spatial weights matrix</a:t>
            </a:r>
            <a:br>
              <a:rPr lang="en-US" sz="4800" dirty="0"/>
            </a:br>
            <a:r>
              <a:rPr lang="en-US" sz="4400" b="0" dirty="0"/>
              <a:t>neighborhoods to weights</a:t>
            </a:r>
            <a:endParaRPr lang="en-GB" sz="4800" b="0" dirty="0"/>
          </a:p>
        </p:txBody>
      </p:sp>
      <p:sp>
        <p:nvSpPr>
          <p:cNvPr id="3" name="Rounded Rectangle 2"/>
          <p:cNvSpPr/>
          <p:nvPr/>
        </p:nvSpPr>
        <p:spPr>
          <a:xfrm>
            <a:off x="1715659" y="1958975"/>
            <a:ext cx="4155670" cy="4242320"/>
          </a:xfrm>
          <a:prstGeom prst="roundRect">
            <a:avLst>
              <a:gd name="adj" fmla="val 91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"W"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pl-PL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0.5 0.5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0.3333333 0.3333333 0.3333333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0.3333333 0.3333333 0.3333333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0.5 0.5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”B"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 1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 1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87214" y="1958975"/>
            <a:ext cx="4155670" cy="4242320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”C"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pl-PL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 0.4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 0.4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0.4494897 0.4494897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0.3670068 0.3670068 0.3670068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0.3670068 0.3670068 0.3670068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0.4494897 0.4494897</a:t>
            </a:r>
          </a:p>
        </p:txBody>
      </p:sp>
    </p:spTree>
    <p:extLst>
      <p:ext uri="{BB962C8B-B14F-4D97-AF65-F5344CB8AC3E}">
        <p14:creationId xmlns:p14="http://schemas.microsoft.com/office/powerpoint/2010/main" val="1445010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2E366D-A4B3-834B-979E-3CC35B50E25E}"/>
              </a:ext>
            </a:extLst>
          </p:cNvPr>
          <p:cNvSpPr/>
          <p:nvPr/>
        </p:nvSpPr>
        <p:spPr>
          <a:xfrm>
            <a:off x="1715659" y="1958975"/>
            <a:ext cx="4155670" cy="4242320"/>
          </a:xfrm>
          <a:prstGeom prst="roundRect">
            <a:avLst>
              <a:gd name="adj" fmla="val 58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"W"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pl-PL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0.5 0.5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0.3333333 0.3333333 0.3333333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0.3333333 0.3333333 0.3333333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0.5 0.5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”B"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 1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 1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1 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6FAAC3A-EB05-F446-AA51-C7DF72565BB5}"/>
              </a:ext>
            </a:extLst>
          </p:cNvPr>
          <p:cNvSpPr/>
          <p:nvPr/>
        </p:nvSpPr>
        <p:spPr>
          <a:xfrm>
            <a:off x="6187214" y="1958975"/>
            <a:ext cx="4155670" cy="4242320"/>
          </a:xfrm>
          <a:prstGeom prst="roundRect">
            <a:avLst>
              <a:gd name="adj" fmla="val 57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”C"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pl-PL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 0.4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 0.4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 0.4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[[1]]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0.4494897 0.4494897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[[2]]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0.3670068 0.3670068 0.3670068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[[3]]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0.3670068 0.3670068 0.3670068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[[4]]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 0.4494897 0.4494897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Spatial weights matrix</a:t>
            </a:r>
            <a:br>
              <a:rPr lang="en-US" sz="4800" dirty="0"/>
            </a:br>
            <a:r>
              <a:rPr lang="en-US" sz="4400" b="0" dirty="0"/>
              <a:t>neighborhoods to weights</a:t>
            </a:r>
            <a:endParaRPr lang="en-GB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2451707" y="2516703"/>
            <a:ext cx="2797233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Emphasizes weakly connected points</a:t>
            </a:r>
            <a:endParaRPr lang="da-DK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31778" y="4653136"/>
            <a:ext cx="2797233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Emphasizes strongly connected points</a:t>
            </a:r>
            <a:endParaRPr lang="da-DK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23262" y="2516703"/>
            <a:ext cx="2797233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Emphasizes strongly connected points</a:t>
            </a:r>
            <a:endParaRPr lang="da-DK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23262" y="5019500"/>
            <a:ext cx="2797233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Tries to balance</a:t>
            </a:r>
            <a:endParaRPr lang="da-DK" sz="2400" b="1" dirty="0"/>
          </a:p>
        </p:txBody>
      </p:sp>
    </p:spTree>
    <p:extLst>
      <p:ext uri="{BB962C8B-B14F-4D97-AF65-F5344CB8AC3E}">
        <p14:creationId xmlns:p14="http://schemas.microsoft.com/office/powerpoint/2010/main" val="3660441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Spatial weights matrix</a:t>
            </a:r>
            <a:br>
              <a:rPr lang="en-US" sz="4800" dirty="0"/>
            </a:br>
            <a:r>
              <a:rPr lang="en-US" sz="4400" b="0" dirty="0"/>
              <a:t>neighborhoods to weights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Many options to choose</a:t>
            </a:r>
          </a:p>
          <a:p>
            <a:pPr lvl="1"/>
            <a:r>
              <a:rPr lang="en-US" sz="2200" dirty="0"/>
              <a:t>Define the neighborhood</a:t>
            </a:r>
          </a:p>
          <a:p>
            <a:pPr lvl="1"/>
            <a:r>
              <a:rPr lang="en-US" sz="2200" dirty="0"/>
              <a:t>Define the spatial weights matrix</a:t>
            </a:r>
          </a:p>
          <a:p>
            <a:endParaRPr lang="en-US" sz="3200" dirty="0"/>
          </a:p>
          <a:p>
            <a:r>
              <a:rPr lang="en-US" sz="3200" b="1" dirty="0"/>
              <a:t>How to choose?</a:t>
            </a:r>
          </a:p>
          <a:p>
            <a:pPr lvl="1"/>
            <a:r>
              <a:rPr lang="en-US" sz="2200" dirty="0"/>
              <a:t>Think about the question / biology of the system</a:t>
            </a:r>
          </a:p>
          <a:p>
            <a:pPr lvl="1"/>
            <a:r>
              <a:rPr lang="en-US" sz="2200" dirty="0"/>
              <a:t>Try things out! (model selection)</a:t>
            </a:r>
          </a:p>
          <a:p>
            <a:pPr marL="914400" lvl="2" indent="0">
              <a:buNone/>
            </a:pPr>
            <a:r>
              <a:rPr lang="en-US" i="1" dirty="0"/>
              <a:t>Does it remove residual autocorrelation?!?</a:t>
            </a:r>
            <a:endParaRPr lang="en-US" sz="2200" dirty="0"/>
          </a:p>
          <a:p>
            <a:pPr lvl="1"/>
            <a:r>
              <a:rPr lang="en-US" sz="2200" dirty="0"/>
              <a:t>Look for stability in model estimates</a:t>
            </a:r>
          </a:p>
        </p:txBody>
      </p:sp>
    </p:spTree>
    <p:extLst>
      <p:ext uri="{BB962C8B-B14F-4D97-AF65-F5344CB8AC3E}">
        <p14:creationId xmlns:p14="http://schemas.microsoft.com/office/powerpoint/2010/main" val="1973675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endParaRPr lang="en-GB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dirty="0" err="1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spatialreg</a:t>
            </a:r>
            <a:r>
              <a:rPr lang="en-US" dirty="0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errorsarlm</a:t>
            </a:r>
            <a:r>
              <a:rPr lang="en-US" dirty="0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da-DK" dirty="0">
              <a:solidFill>
                <a:srgbClr val="00265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DB9DF-5628-A542-A239-1FE28844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69" y="1861627"/>
            <a:ext cx="6998448" cy="42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endParaRPr lang="en-GB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spdep</a:t>
            </a:r>
            <a:r>
              <a:rPr lang="en-US" sz="2400" dirty="0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2400" dirty="0" err="1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errorsarlm</a:t>
            </a:r>
            <a:r>
              <a:rPr lang="en-US" sz="2400" dirty="0">
                <a:solidFill>
                  <a:srgbClr val="00265F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da-DK" sz="2400" dirty="0">
              <a:solidFill>
                <a:srgbClr val="00265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8212" y="3471411"/>
            <a:ext cx="824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errorsarlm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(formula,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listw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zero.policy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=NULL)</a:t>
            </a:r>
            <a:endParaRPr lang="da-DK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31934" y="2081999"/>
            <a:ext cx="1730282" cy="40011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Just like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lm()</a:t>
            </a:r>
            <a:endParaRPr lang="da-DK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4797075" y="2482109"/>
            <a:ext cx="0" cy="110831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82984" y="2060848"/>
            <a:ext cx="2854778" cy="7078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What to do with neighbor less points?</a:t>
            </a:r>
            <a:endParaRPr lang="da-DK" sz="2000" dirty="0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8503785" y="2768734"/>
            <a:ext cx="106588" cy="70267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10236" y="4386599"/>
            <a:ext cx="3841000" cy="132343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The neighborhood weights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nb2listw </a:t>
            </a:r>
            <a:r>
              <a:rPr lang="en-US" sz="2000" dirty="0">
                <a:ea typeface="Courier New" charset="0"/>
                <a:cs typeface="Courier New" charset="0"/>
              </a:rPr>
              <a:t>object created using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dnearneigh</a:t>
            </a:r>
            <a:r>
              <a:rPr lang="en-US" sz="2000" dirty="0"/>
              <a:t> or 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knearneigh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cxnSpLocks/>
            <a:stCxn id="10" idx="0"/>
          </p:cNvCxnSpPr>
          <p:nvPr/>
        </p:nvCxnSpPr>
        <p:spPr>
          <a:xfrm flipV="1">
            <a:off x="6430736" y="3899926"/>
            <a:ext cx="0" cy="48667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121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Simulated data from </a:t>
            </a:r>
            <a:r>
              <a:rPr lang="en-GB" sz="2800" dirty="0" err="1"/>
              <a:t>Kissling</a:t>
            </a:r>
            <a:r>
              <a:rPr lang="en-GB" sz="2800" dirty="0"/>
              <a:t> &amp; Carl (2007 GEB)</a:t>
            </a:r>
          </a:p>
          <a:p>
            <a:endParaRPr lang="en-GB" sz="2800" dirty="0"/>
          </a:p>
          <a:p>
            <a:r>
              <a:rPr lang="en-GB" sz="2800" dirty="0"/>
              <a:t>Illustrate how to implement </a:t>
            </a:r>
            <a:r>
              <a:rPr lang="en-US" sz="2800" dirty="0"/>
              <a:t>a </a:t>
            </a:r>
            <a:r>
              <a:rPr lang="en-US" sz="2800" dirty="0" err="1"/>
              <a:t>SAR</a:t>
            </a:r>
            <a:r>
              <a:rPr lang="en-US" sz="2800" baseline="-25000" dirty="0" err="1"/>
              <a:t>error</a:t>
            </a:r>
            <a:r>
              <a:rPr lang="en-US" sz="2800" dirty="0"/>
              <a:t> model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The dataset contains</a:t>
            </a:r>
          </a:p>
          <a:p>
            <a:pPr lvl="1"/>
            <a:r>
              <a:rPr lang="en-GB" sz="2800" dirty="0"/>
              <a:t>Information on distribution of a virtual species</a:t>
            </a:r>
          </a:p>
          <a:p>
            <a:pPr lvl="1"/>
            <a:r>
              <a:rPr lang="en-GB" sz="2800" dirty="0"/>
              <a:t>Two environmental variables (‘</a:t>
            </a:r>
            <a:r>
              <a:rPr lang="en-GB" sz="2800" i="1" dirty="0"/>
              <a:t>rain</a:t>
            </a:r>
            <a:r>
              <a:rPr lang="en-GB" sz="2800" dirty="0"/>
              <a:t>’ and ‘</a:t>
            </a:r>
            <a:r>
              <a:rPr lang="en-GB" sz="2800" i="1" dirty="0"/>
              <a:t>jungle</a:t>
            </a:r>
            <a:r>
              <a:rPr lang="en-GB" sz="2800" dirty="0"/>
              <a:t>’)</a:t>
            </a:r>
          </a:p>
          <a:p>
            <a:pPr lvl="1"/>
            <a:r>
              <a:rPr lang="en-GB" sz="2800" dirty="0"/>
              <a:t>Geographic position (‘x’ and ‘y’ coordinates)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05959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r>
              <a:rPr lang="en-US" sz="4400" b="0" dirty="0"/>
              <a:t>accounting for spatial structure</a:t>
            </a:r>
            <a:endParaRPr lang="en-GB" sz="4800" b="0" dirty="0"/>
          </a:p>
        </p:txBody>
      </p:sp>
      <p:sp>
        <p:nvSpPr>
          <p:cNvPr id="5" name="Rounded Rectangle 4"/>
          <p:cNvSpPr/>
          <p:nvPr/>
        </p:nvSpPr>
        <p:spPr>
          <a:xfrm>
            <a:off x="283624" y="1992424"/>
            <a:ext cx="6458860" cy="3528392"/>
          </a:xfrm>
          <a:prstGeom prst="roundRect">
            <a:avLst>
              <a:gd name="adj" fmla="val 73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</a:rPr>
              <a:t>Estimate the Correlogram</a:t>
            </a:r>
          </a:p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</a:rPr>
              <a:t>for OLS model residuals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read.csv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”./Appendix_S3_ErrorData.csv"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ols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organism1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rain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jungle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res.ols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residuals(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Correlogram for OLS model residuals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‘</a:t>
            </a:r>
            <a:r>
              <a:rPr lang="en-GB" sz="16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correlog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’ is a function from the </a:t>
            </a:r>
            <a:r>
              <a:rPr lang="en-GB" sz="1600" dirty="0" err="1">
                <a:solidFill>
                  <a:srgbClr val="3E3E3E"/>
                </a:solidFill>
                <a:latin typeface="Courier New" panose="02070309020205020404" pitchFamily="49" charset="0"/>
              </a:rPr>
              <a:t>ncf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package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cor.ols.res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correlog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1154D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                      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=residuals(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na.rm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1154D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			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increment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resamp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585757-6E7B-2B46-ADA8-2DC88BE8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671" y="1556792"/>
            <a:ext cx="460851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85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r>
              <a:rPr lang="en-US" sz="4400" b="0" dirty="0"/>
              <a:t>accounting for spatial structure</a:t>
            </a:r>
            <a:endParaRPr lang="en-GB" sz="4800" b="0" dirty="0"/>
          </a:p>
        </p:txBody>
      </p:sp>
      <p:sp>
        <p:nvSpPr>
          <p:cNvPr id="5" name="Rounded Rectangle 4"/>
          <p:cNvSpPr/>
          <p:nvPr/>
        </p:nvSpPr>
        <p:spPr>
          <a:xfrm>
            <a:off x="985838" y="1992424"/>
            <a:ext cx="5756646" cy="3528392"/>
          </a:xfrm>
          <a:prstGeom prst="roundRect">
            <a:avLst>
              <a:gd name="adj" fmla="val 73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</a:rPr>
              <a:t>Plot Correlogram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#Plot correlogram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cor.ols.res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correlation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   type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"b"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lwd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ylim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=c(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"distance"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"Moran's I"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cex.lab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cex.axis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"OLS residuals"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abline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legend(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legend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=c(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"Residuals OLS"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bty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"n"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585757-6E7B-2B46-ADA8-2DC88BE8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671" y="1556792"/>
            <a:ext cx="4608512" cy="4608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1731B-9F50-2C45-B072-2FCE6424E56F}"/>
              </a:ext>
            </a:extLst>
          </p:cNvPr>
          <p:cNvSpPr/>
          <p:nvPr/>
        </p:nvSpPr>
        <p:spPr>
          <a:xfrm>
            <a:off x="8828530" y="1628800"/>
            <a:ext cx="3330229" cy="147732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The OLS models shows spatial autocorrelation in the residuals.</a:t>
            </a:r>
          </a:p>
          <a:p>
            <a:pPr algn="ctr">
              <a:lnSpc>
                <a:spcPct val="100000"/>
              </a:lnSpc>
            </a:pPr>
            <a:r>
              <a:rPr lang="en-GB" sz="1800" dirty="0"/>
              <a:t>(i.e., Moran I declines as neighbourhood distance increases)</a:t>
            </a:r>
          </a:p>
        </p:txBody>
      </p:sp>
    </p:spTree>
    <p:extLst>
      <p:ext uri="{BB962C8B-B14F-4D97-AF65-F5344CB8AC3E}">
        <p14:creationId xmlns:p14="http://schemas.microsoft.com/office/powerpoint/2010/main" val="3123035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latin typeface="AU Passata" panose="020B0503030502030804" pitchFamily="34" charset="77"/>
              </a:rPr>
              <a:t>Fitting a </a:t>
            </a:r>
            <a:r>
              <a:rPr lang="en-US" sz="4800" dirty="0" err="1">
                <a:latin typeface="AU Passata" panose="020B0503030502030804" pitchFamily="34" charset="77"/>
              </a:rPr>
              <a:t>SAR</a:t>
            </a:r>
            <a:r>
              <a:rPr lang="en-US" sz="4800" baseline="-25000" dirty="0" err="1">
                <a:latin typeface="AU Passata" panose="020B0503030502030804" pitchFamily="34" charset="77"/>
              </a:rPr>
              <a:t>error</a:t>
            </a:r>
            <a:r>
              <a:rPr lang="en-US" sz="4800" dirty="0">
                <a:latin typeface="AU Passata" panose="020B0503030502030804" pitchFamily="34" charset="77"/>
              </a:rPr>
              <a:t> model</a:t>
            </a:r>
            <a:br>
              <a:rPr lang="en-US" sz="4800" dirty="0">
                <a:latin typeface="AU Passata" panose="020B0503030502030804" pitchFamily="34" charset="77"/>
              </a:rPr>
            </a:br>
            <a:r>
              <a:rPr lang="en-US" sz="4400" b="0" dirty="0">
                <a:latin typeface="AU Passata" panose="020B0503030502030804" pitchFamily="34" charset="77"/>
              </a:rPr>
              <a:t>Accounting for spatial structure</a:t>
            </a:r>
            <a:endParaRPr lang="en-GB" sz="4800" b="0" dirty="0">
              <a:latin typeface="AU Passata" panose="020B0503030502030804" pitchFamily="34" charset="7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02324" y="3991675"/>
            <a:ext cx="6500751" cy="1956690"/>
            <a:chOff x="4958987" y="1541495"/>
            <a:chExt cx="6500751" cy="1956690"/>
          </a:xfrm>
        </p:grpSpPr>
        <p:sp>
          <p:nvSpPr>
            <p:cNvPr id="10" name="Rounded Rectangle 9"/>
            <p:cNvSpPr/>
            <p:nvPr/>
          </p:nvSpPr>
          <p:spPr>
            <a:xfrm>
              <a:off x="4958987" y="1541495"/>
              <a:ext cx="3556363" cy="19566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AU Passata" panose="020B0503030502030804" pitchFamily="34" charset="77"/>
                </a:rPr>
                <a:t>This means that we need to control for the spatial process structuring the residual variation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270865" y="2040909"/>
              <a:ext cx="2188873" cy="9578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U Passata" panose="020B0503030502030804" pitchFamily="34" charset="77"/>
                </a:rPr>
                <a:t>SAR</a:t>
              </a:r>
              <a:r>
                <a:rPr lang="en-US" sz="2400" baseline="-25000" dirty="0" err="1">
                  <a:solidFill>
                    <a:schemeClr val="tx1"/>
                  </a:solidFill>
                  <a:latin typeface="AU Passata" panose="020B0503030502030804" pitchFamily="34" charset="77"/>
                </a:rPr>
                <a:t>error</a:t>
              </a:r>
              <a:r>
                <a:rPr lang="en-US" sz="2400" dirty="0">
                  <a:solidFill>
                    <a:schemeClr val="tx1"/>
                  </a:solidFill>
                  <a:latin typeface="AU Passata" panose="020B0503030502030804" pitchFamily="34" charset="77"/>
                </a:rPr>
                <a:t> model</a:t>
              </a:r>
              <a:r>
                <a:rPr lang="en-GB" sz="2400" dirty="0">
                  <a:solidFill>
                    <a:schemeClr val="tx1"/>
                  </a:solidFill>
                  <a:latin typeface="AU Passata" panose="020B0503030502030804" pitchFamily="34" charset="77"/>
                </a:rPr>
                <a:t> </a:t>
              </a:r>
            </a:p>
          </p:txBody>
        </p:sp>
        <p:cxnSp>
          <p:nvCxnSpPr>
            <p:cNvPr id="13" name="Straight Arrow Connector 12"/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515350" y="2519840"/>
              <a:ext cx="755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1A401-F99E-464A-B2FB-9C7C8EA7DF50}"/>
              </a:ext>
            </a:extLst>
          </p:cNvPr>
          <p:cNvSpPr/>
          <p:nvPr/>
        </p:nvSpPr>
        <p:spPr>
          <a:xfrm>
            <a:off x="5806380" y="2077314"/>
            <a:ext cx="519852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/>
              <a:t>The OLS models shows spatial autocorrelation in the residuals.</a:t>
            </a:r>
          </a:p>
          <a:p>
            <a:pPr algn="ctr">
              <a:lnSpc>
                <a:spcPct val="100000"/>
              </a:lnSpc>
            </a:pPr>
            <a:r>
              <a:rPr lang="en-GB" sz="2400" dirty="0"/>
              <a:t>(i.e., Moran I declines as neighbourhood distance increases)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F56D3C5-E046-E84D-AE99-20899586BFFD}"/>
              </a:ext>
            </a:extLst>
          </p:cNvPr>
          <p:cNvSpPr/>
          <p:nvPr/>
        </p:nvSpPr>
        <p:spPr bwMode="auto">
          <a:xfrm>
            <a:off x="5014292" y="2509362"/>
            <a:ext cx="865912" cy="791419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effectLst/>
              <a:latin typeface="AU Passata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DBDE7-9E5C-0B4C-909B-6B381543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9" y="1700808"/>
            <a:ext cx="460851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83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r>
              <a:rPr lang="en-US" sz="4400" b="0" dirty="0"/>
              <a:t>The mechanics of the process</a:t>
            </a:r>
            <a:endParaRPr lang="en-GB" sz="4800" b="0" dirty="0"/>
          </a:p>
        </p:txBody>
      </p:sp>
      <p:sp>
        <p:nvSpPr>
          <p:cNvPr id="5" name="Rounded Rectangle 4"/>
          <p:cNvSpPr/>
          <p:nvPr/>
        </p:nvSpPr>
        <p:spPr>
          <a:xfrm>
            <a:off x="633789" y="1957885"/>
            <a:ext cx="5533448" cy="4062982"/>
          </a:xfrm>
          <a:prstGeom prst="roundRect">
            <a:avLst>
              <a:gd name="adj" fmla="val 71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Define the </a:t>
            </a:r>
            <a:r>
              <a:rPr lang="en-US" sz="2400" b="1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Spatial Weights Matrix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002060"/>
              </a:solidFill>
              <a:latin typeface="AU Passata" panose="020B0503030502030804" pitchFamily="34" charset="77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coords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cbind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coords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as.matrix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coords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#Define neighbourhood (here d2 = 1.5)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nb1.5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dnearneigh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coords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#Spatial weights, illustrated with coding style "W" (row standardized)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nb1.5.w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nb2listw(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nb1.5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glist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NULL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style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"W"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zero.policy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FALSE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Times" pitchFamily="2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#Plot the points and spatial neighbourhood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coords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nb1.5.w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coords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US" sz="16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52" y="1863362"/>
            <a:ext cx="4751711" cy="4252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0516" y="1628800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b="1" dirty="0"/>
              <a:t>The point neighbourhood based on a distance of 1.5</a:t>
            </a:r>
          </a:p>
        </p:txBody>
      </p:sp>
    </p:spTree>
    <p:extLst>
      <p:ext uri="{BB962C8B-B14F-4D97-AF65-F5344CB8AC3E}">
        <p14:creationId xmlns:p14="http://schemas.microsoft.com/office/powerpoint/2010/main" val="93783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Autocorrelation:</a:t>
            </a:r>
            <a:br>
              <a:rPr lang="en-US" sz="4800" b="1" dirty="0"/>
            </a:br>
            <a:r>
              <a:rPr lang="en-US" sz="4400" b="0" dirty="0"/>
              <a:t>another form of non-independence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67898" y="3303066"/>
            <a:ext cx="8386465" cy="2269998"/>
            <a:chOff x="385481" y="3200400"/>
            <a:chExt cx="8388650" cy="2270589"/>
          </a:xfrm>
        </p:grpSpPr>
        <p:sp>
          <p:nvSpPr>
            <p:cNvPr id="5" name="Rounded Rectangle 4"/>
            <p:cNvSpPr/>
            <p:nvPr/>
          </p:nvSpPr>
          <p:spPr>
            <a:xfrm>
              <a:off x="385481" y="3852809"/>
              <a:ext cx="1515238" cy="9657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2799" b="1" dirty="0">
                  <a:solidFill>
                    <a:schemeClr val="tx1"/>
                  </a:solidFill>
                </a:rPr>
                <a:t>NOT Always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438438" y="3200400"/>
              <a:ext cx="4335693" cy="22705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2399" dirty="0">
                  <a:solidFill>
                    <a:schemeClr val="tx1"/>
                  </a:solidFill>
                </a:rPr>
                <a:t>Sampled objects will show a level of correlation, so that the values of the same variables will be related among objects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620580" y="3878494"/>
              <a:ext cx="1296777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2399" dirty="0">
                  <a:solidFill>
                    <a:schemeClr val="tx1"/>
                  </a:solidFill>
                </a:rPr>
                <a:t>why?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9" idx="2"/>
            </p:cNvCxnSpPr>
            <p:nvPr/>
          </p:nvCxnSpPr>
          <p:spPr>
            <a:xfrm>
              <a:off x="1900719" y="4335694"/>
              <a:ext cx="71986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  <a:stCxn id="9" idx="6"/>
              <a:endCxn id="8" idx="1"/>
            </p:cNvCxnSpPr>
            <p:nvPr/>
          </p:nvCxnSpPr>
          <p:spPr>
            <a:xfrm>
              <a:off x="3917357" y="4335694"/>
              <a:ext cx="521081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A073D87-E50E-854A-BB47-51574ACD7045}"/>
              </a:ext>
            </a:extLst>
          </p:cNvPr>
          <p:cNvSpPr/>
          <p:nvPr/>
        </p:nvSpPr>
        <p:spPr>
          <a:xfrm>
            <a:off x="2086930" y="2014120"/>
            <a:ext cx="8014964" cy="95410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i="1" dirty="0"/>
              <a:t>Can we say that we have independent data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2800" i="1" dirty="0"/>
              <a:t>if we sample across time/space/species?</a:t>
            </a:r>
          </a:p>
        </p:txBody>
      </p:sp>
    </p:spTree>
    <p:extLst>
      <p:ext uri="{BB962C8B-B14F-4D97-AF65-F5344CB8AC3E}">
        <p14:creationId xmlns:p14="http://schemas.microsoft.com/office/powerpoint/2010/main" val="331615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2D5011-C3A4-AD4E-B85F-79F3894F7914}"/>
              </a:ext>
            </a:extLst>
          </p:cNvPr>
          <p:cNvGrpSpPr/>
          <p:nvPr/>
        </p:nvGrpSpPr>
        <p:grpSpPr>
          <a:xfrm>
            <a:off x="1940663" y="2014099"/>
            <a:ext cx="8618245" cy="3503133"/>
            <a:chOff x="2372710" y="1937331"/>
            <a:chExt cx="8618245" cy="3503133"/>
          </a:xfrm>
        </p:grpSpPr>
        <p:sp>
          <p:nvSpPr>
            <p:cNvPr id="4" name="Rounded Rectangle 3"/>
            <p:cNvSpPr/>
            <p:nvPr/>
          </p:nvSpPr>
          <p:spPr>
            <a:xfrm>
              <a:off x="2372710" y="3050635"/>
              <a:ext cx="8618245" cy="15806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sem.nb1.5.w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 err="1">
                  <a:solidFill>
                    <a:srgbClr val="060087"/>
                  </a:solidFill>
                  <a:latin typeface="Courier New" panose="02070309020205020404" pitchFamily="49" charset="0"/>
                </a:rPr>
                <a:t>errorsarlm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organism1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~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rain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+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jungle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 </a:t>
              </a:r>
              <a:endParaRPr lang="en-GB" sz="20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                          </a:t>
              </a:r>
              <a:r>
                <a:rPr lang="en-GB" sz="2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listw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nb1.5.w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endParaRPr lang="en-GB" sz="2000" dirty="0">
                <a:solidFill>
                  <a:srgbClr val="3E3E3E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100000"/>
                </a:lnSpc>
              </a:pP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                           </a:t>
              </a:r>
              <a:r>
                <a:rPr lang="en-GB" sz="2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data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2000" dirty="0">
                  <a:solidFill>
                    <a:srgbClr val="3E3E3E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2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DataSim</a:t>
              </a:r>
              <a:r>
                <a:rPr lang="en-GB" sz="20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  <a:endParaRPr lang="en-GB" sz="2000" dirty="0">
                <a:solidFill>
                  <a:srgbClr val="3E3E3E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25551" y="1937331"/>
              <a:ext cx="3032190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/>
                <a:t>The regression model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dirty="0"/>
                <a:t>can also be a OLS object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58905" y="4732578"/>
              <a:ext cx="1849545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dirty="0"/>
                <a:t>The Spatial 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dirty="0"/>
                <a:t>Weights Matrix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26459" y="3675159"/>
              <a:ext cx="2376264" cy="30293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  <p:cxnSp>
          <p:nvCxnSpPr>
            <p:cNvPr id="11" name="Elbow Connector 10"/>
            <p:cNvCxnSpPr>
              <a:cxnSpLocks/>
              <a:stCxn id="6" idx="0"/>
              <a:endCxn id="9" idx="3"/>
            </p:cNvCxnSpPr>
            <p:nvPr/>
          </p:nvCxnSpPr>
          <p:spPr>
            <a:xfrm rot="16200000" flipV="1">
              <a:off x="8840226" y="3889125"/>
              <a:ext cx="905951" cy="78095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/>
            <p:cNvSpPr/>
            <p:nvPr/>
          </p:nvSpPr>
          <p:spPr>
            <a:xfrm rot="16200000">
              <a:off x="8077734" y="1174938"/>
              <a:ext cx="727825" cy="3686357"/>
            </a:xfrm>
            <a:prstGeom prst="rightBrace">
              <a:avLst>
                <a:gd name="adj1" fmla="val 189862"/>
                <a:gd name="adj2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r>
              <a:rPr lang="en-US" sz="4400" b="0" dirty="0"/>
              <a:t>The mechanics of the process</a:t>
            </a:r>
            <a:endParaRPr lang="en-GB" sz="4800" b="0" dirty="0"/>
          </a:p>
        </p:txBody>
      </p:sp>
    </p:spTree>
    <p:extLst>
      <p:ext uri="{BB962C8B-B14F-4D97-AF65-F5344CB8AC3E}">
        <p14:creationId xmlns:p14="http://schemas.microsoft.com/office/powerpoint/2010/main" val="2048603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93812" y="2007374"/>
            <a:ext cx="4592879" cy="3816423"/>
          </a:xfrm>
          <a:prstGeom prst="roundRect">
            <a:avLst>
              <a:gd name="adj" fmla="val 41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AU Passata" panose="020B0503030502030804" pitchFamily="34" charset="77"/>
                <a:ea typeface="Helvetica" charset="0"/>
                <a:cs typeface="Helvetica" charset="0"/>
              </a:rPr>
              <a:t>Evaluate spatial autocorrelation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Extract residuals of </a:t>
            </a:r>
            <a:r>
              <a:rPr lang="en-GB" sz="1600" dirty="0" err="1">
                <a:solidFill>
                  <a:srgbClr val="3E3E3E"/>
                </a:solidFill>
                <a:latin typeface="Courier New" panose="02070309020205020404" pitchFamily="49" charset="0"/>
              </a:rPr>
              <a:t>SARerr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model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sem.nb1.5.w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errorsarlm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organism1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~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rain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jungle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listw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nb1.5.w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res.sem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residuals(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sem.nb1.5.w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Correlogram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cor.sem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correlog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          		    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DataSim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z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res.sem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	    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na.rm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increment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resamp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Fitting a </a:t>
            </a:r>
            <a:r>
              <a:rPr lang="en-US" sz="4800" dirty="0" err="1"/>
              <a:t>SAR</a:t>
            </a:r>
            <a:r>
              <a:rPr lang="en-US" sz="4800" baseline="-25000" dirty="0" err="1"/>
              <a:t>error</a:t>
            </a:r>
            <a:r>
              <a:rPr lang="en-US" sz="4800" dirty="0"/>
              <a:t> model</a:t>
            </a:r>
            <a:br>
              <a:rPr lang="en-US" sz="4800" dirty="0"/>
            </a:br>
            <a:r>
              <a:rPr lang="en-US" sz="4400" b="0" dirty="0"/>
              <a:t>Evaluating the model</a:t>
            </a:r>
            <a:endParaRPr lang="en-GB" sz="4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67E5A-D2D1-8F4D-887F-34FBB4B1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47" y="1458443"/>
            <a:ext cx="5026941" cy="50269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98668" y="2132856"/>
            <a:ext cx="367240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dirty="0" err="1"/>
              <a:t>SAR</a:t>
            </a:r>
            <a:r>
              <a:rPr lang="en-GB" sz="2000" baseline="-25000" dirty="0" err="1"/>
              <a:t>error</a:t>
            </a:r>
            <a:r>
              <a:rPr lang="en-GB" sz="2000" dirty="0"/>
              <a:t> model accounted for the residual spatial autocorrelation </a:t>
            </a:r>
          </a:p>
          <a:p>
            <a:pPr algn="ctr">
              <a:lnSpc>
                <a:spcPct val="100000"/>
              </a:lnSpc>
            </a:pPr>
            <a:r>
              <a:rPr lang="en-GB" sz="2000" dirty="0"/>
              <a:t>(i.e., flat Moran I as distance increases)</a:t>
            </a:r>
          </a:p>
        </p:txBody>
      </p:sp>
    </p:spTree>
    <p:extLst>
      <p:ext uri="{BB962C8B-B14F-4D97-AF65-F5344CB8AC3E}">
        <p14:creationId xmlns:p14="http://schemas.microsoft.com/office/powerpoint/2010/main" val="2726766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17666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autocorrelation in statistical modeling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00" t="9341" r="2042"/>
          <a:stretch/>
        </p:blipFill>
        <p:spPr>
          <a:xfrm>
            <a:off x="2407629" y="1945531"/>
            <a:ext cx="7514448" cy="35797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410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BFEFD6-041C-8C49-ACF0-E72C9823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6727AE-2E2D-9B44-9468-5A5EA1C2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Spatial autocorrelation is very common in ecology and we often work with data where it cannot be avoided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1AF4"/>
                </a:solidFill>
              </a:rPr>
              <a:t>	O</a:t>
            </a:r>
            <a:r>
              <a:rPr lang="en-US" b="1" i="1" dirty="0">
                <a:solidFill>
                  <a:srgbClr val="001AF4"/>
                </a:solidFill>
              </a:rPr>
              <a:t>ften intricately linked to the process of interest!!!</a:t>
            </a:r>
            <a:endParaRPr lang="en-US" b="1" dirty="0">
              <a:solidFill>
                <a:srgbClr val="001AF4"/>
              </a:solidFill>
            </a:endParaRPr>
          </a:p>
          <a:p>
            <a:r>
              <a:rPr lang="en-US" b="1" dirty="0"/>
              <a:t>Methods to examine / quantify spatial autocorrelation</a:t>
            </a:r>
          </a:p>
          <a:p>
            <a:pPr lvl="1"/>
            <a:r>
              <a:rPr lang="en-US" sz="1600" dirty="0"/>
              <a:t>e.g., Moran’s I (</a:t>
            </a:r>
            <a:r>
              <a:rPr lang="en-US" sz="1600" i="1" dirty="0"/>
              <a:t>there are many others</a:t>
            </a:r>
            <a:r>
              <a:rPr lang="en-US" sz="1600" dirty="0"/>
              <a:t>)</a:t>
            </a:r>
            <a:endParaRPr lang="en-US" dirty="0"/>
          </a:p>
          <a:p>
            <a:r>
              <a:rPr lang="en-US" b="1" dirty="0"/>
              <a:t>Spatial pattern in model </a:t>
            </a:r>
            <a:r>
              <a:rPr lang="en-US" b="1" i="1" dirty="0"/>
              <a:t>residuals</a:t>
            </a:r>
            <a:r>
              <a:rPr lang="en-US" b="1" dirty="0"/>
              <a:t> is problematic</a:t>
            </a:r>
          </a:p>
          <a:p>
            <a:pPr lvl="1"/>
            <a:r>
              <a:rPr lang="en-US" sz="1600" dirty="0"/>
              <a:t>It means there is spatial variation in the data that are unaccounted for.</a:t>
            </a:r>
          </a:p>
          <a:p>
            <a:r>
              <a:rPr lang="en-US" b="1" dirty="0"/>
              <a:t>Models accounting for spatial autocorrelation</a:t>
            </a:r>
          </a:p>
          <a:p>
            <a:pPr lvl="1"/>
            <a:r>
              <a:rPr lang="en-US" sz="1600" dirty="0"/>
              <a:t>Model the correlation structure</a:t>
            </a:r>
          </a:p>
          <a:p>
            <a:pPr lvl="1"/>
            <a:r>
              <a:rPr lang="en-US" sz="1600" dirty="0"/>
              <a:t>SAR (including </a:t>
            </a:r>
            <a:r>
              <a:rPr lang="en-US" sz="1600" dirty="0" err="1"/>
              <a:t>SAR</a:t>
            </a:r>
            <a:r>
              <a:rPr lang="en-US" sz="1600" baseline="-25000" dirty="0" err="1"/>
              <a:t>error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Spatial eigenvectors (</a:t>
            </a:r>
            <a:r>
              <a:rPr lang="en-US" sz="1600" i="1" dirty="0"/>
              <a:t>or “spatial filters”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Others</a:t>
            </a:r>
            <a:r>
              <a:rPr lang="mr-IN" sz="1600" dirty="0"/>
              <a:t>…</a:t>
            </a:r>
            <a:r>
              <a:rPr lang="en-US" sz="1600" dirty="0"/>
              <a:t> (see </a:t>
            </a:r>
            <a:r>
              <a:rPr lang="en-US" sz="1600" i="1" dirty="0"/>
              <a:t>e.g., </a:t>
            </a:r>
            <a:r>
              <a:rPr lang="en-US" sz="1600" dirty="0" err="1"/>
              <a:t>Dormann</a:t>
            </a:r>
            <a:r>
              <a:rPr lang="en-US" sz="1600" dirty="0"/>
              <a:t> </a:t>
            </a:r>
            <a:r>
              <a:rPr lang="en-US" sz="1600" i="1" dirty="0"/>
              <a:t>et al</a:t>
            </a:r>
            <a:r>
              <a:rPr lang="en-US" sz="1600" dirty="0"/>
              <a:t>. 2007 </a:t>
            </a:r>
            <a:r>
              <a:rPr lang="en-US" sz="1600" i="1" dirty="0" err="1"/>
              <a:t>Ecography</a:t>
            </a:r>
            <a:r>
              <a:rPr lang="en-US" sz="16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693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706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2" y="116632"/>
            <a:ext cx="11557000" cy="1309328"/>
          </a:xfrm>
        </p:spPr>
        <p:txBody>
          <a:bodyPr>
            <a:normAutofit/>
          </a:bodyPr>
          <a:lstStyle/>
          <a:p>
            <a:r>
              <a:rPr lang="en-US" sz="4800" dirty="0"/>
              <a:t>Autocorrelation:</a:t>
            </a:r>
            <a:br>
              <a:rPr lang="en-US" sz="4800" dirty="0"/>
            </a:br>
            <a:r>
              <a:rPr lang="en-US" sz="4400" b="0" dirty="0"/>
              <a:t>another form of non-independence</a:t>
            </a:r>
            <a:endParaRPr lang="en-US" sz="48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1811205" y="2062053"/>
            <a:ext cx="2650042" cy="3143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69391" y="2062053"/>
            <a:ext cx="2650042" cy="3143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799">
                <a:solidFill>
                  <a:schemeClr val="tx1"/>
                </a:solidFill>
              </a:rPr>
              <a:t>Space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7577" y="2062053"/>
            <a:ext cx="2650042" cy="3143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</a:rPr>
              <a:t>Species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37" y="2739329"/>
            <a:ext cx="2165357" cy="2309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754" y="2739328"/>
            <a:ext cx="2385317" cy="2309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892" y="2946684"/>
            <a:ext cx="2350669" cy="187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50094-E32D-9F43-B2BC-768B9A35D815}"/>
              </a:ext>
            </a:extLst>
          </p:cNvPr>
          <p:cNvSpPr txBox="1"/>
          <p:nvPr/>
        </p:nvSpPr>
        <p:spPr>
          <a:xfrm>
            <a:off x="2670840" y="5440467"/>
            <a:ext cx="6884833" cy="52309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>
                <a:latin typeface="+mn-lt"/>
              </a:rPr>
              <a:t>What is this non–independence affecting?</a:t>
            </a:r>
          </a:p>
        </p:txBody>
      </p:sp>
    </p:spTree>
    <p:extLst>
      <p:ext uri="{BB962C8B-B14F-4D97-AF65-F5344CB8AC3E}">
        <p14:creationId xmlns:p14="http://schemas.microsoft.com/office/powerpoint/2010/main" val="80275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autocorrelation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i="1" dirty="0"/>
              <a:t>spatial</a:t>
            </a:r>
            <a:r>
              <a:rPr lang="en-US" sz="2400" dirty="0"/>
              <a:t> autocorrelation concept is an extension of temporal autocorrelation concept.</a:t>
            </a:r>
          </a:p>
          <a:p>
            <a:r>
              <a:rPr lang="en-US" sz="2400" dirty="0"/>
              <a:t>But a bit more complicated as… </a:t>
            </a:r>
          </a:p>
          <a:p>
            <a:pPr marL="252000" lvl="1" indent="0">
              <a:buNone/>
            </a:pPr>
            <a:r>
              <a:rPr lang="en-US" sz="2400" dirty="0"/>
              <a:t>Time is one-dimensional [Only goes in one direction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forward]</a:t>
            </a:r>
          </a:p>
          <a:p>
            <a:endParaRPr lang="en-US" sz="2400" dirty="0"/>
          </a:p>
          <a:p>
            <a:r>
              <a:rPr lang="en-US" sz="2400" dirty="0"/>
              <a:t>By comparison, spatial objects have</a:t>
            </a:r>
          </a:p>
          <a:p>
            <a:pPr lvl="1"/>
            <a:r>
              <a:rPr lang="en-US" sz="2400" dirty="0"/>
              <a:t>Two dimensions (for the most part -  3 if you consider elevation!)</a:t>
            </a:r>
          </a:p>
          <a:p>
            <a:pPr lvl="1"/>
            <a:r>
              <a:rPr lang="en-US" sz="2400" dirty="0"/>
              <a:t>Complex shapes</a:t>
            </a:r>
          </a:p>
          <a:p>
            <a:pPr algn="ctr">
              <a:buNone/>
            </a:pPr>
            <a:r>
              <a:rPr lang="en-US" sz="3200" b="1" dirty="0"/>
              <a:t>This raises a problem: how to determine what is “near”?</a:t>
            </a:r>
          </a:p>
        </p:txBody>
      </p:sp>
    </p:spTree>
    <p:extLst>
      <p:ext uri="{BB962C8B-B14F-4D97-AF65-F5344CB8AC3E}">
        <p14:creationId xmlns:p14="http://schemas.microsoft.com/office/powerpoint/2010/main" val="287234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/>
              <a:t>Spatial autocorrelation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844" y="1373021"/>
            <a:ext cx="10220325" cy="45213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Measuring spatial autocorrelation involves describing the degree two which observations (values) at spatial locations, are similar to each other.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 we need two things: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Observations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 The variable that is measured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b="1" dirty="0"/>
              <a:t>Locations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 The coordinates of where this was measured</a:t>
            </a:r>
            <a:endParaRPr lang="en-US" sz="24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3915008" y="3454531"/>
            <a:ext cx="6152444" cy="2707474"/>
            <a:chOff x="2060934" y="3807473"/>
            <a:chExt cx="6154047" cy="2708180"/>
          </a:xfrm>
        </p:grpSpPr>
        <p:sp>
          <p:nvSpPr>
            <p:cNvPr id="4" name="Rectangle 3"/>
            <p:cNvSpPr/>
            <p:nvPr/>
          </p:nvSpPr>
          <p:spPr>
            <a:xfrm>
              <a:off x="2599360" y="3982134"/>
              <a:ext cx="2178122" cy="19931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98474" y="5992297"/>
              <a:ext cx="2179007" cy="52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>
                  <a:latin typeface="+mn-lt"/>
                </a:rPr>
                <a:t>Long (x)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1326018" y="4717048"/>
              <a:ext cx="1993187" cy="52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dirty="0">
                  <a:latin typeface="+mn-lt"/>
                </a:rPr>
                <a:t>Latitude (y)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66637" y="3982133"/>
              <a:ext cx="196186" cy="1993187"/>
            </a:xfrm>
            <a:prstGeom prst="rect">
              <a:avLst/>
            </a:prstGeom>
            <a:gradFill flip="none" rotWithShape="1">
              <a:gsLst>
                <a:gs pos="50000">
                  <a:srgbClr val="00B050"/>
                </a:gs>
                <a:gs pos="0">
                  <a:srgbClr val="FFC000"/>
                </a:gs>
                <a:gs pos="97000">
                  <a:srgbClr val="002060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16699" y="5756261"/>
              <a:ext cx="758353" cy="523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>
                  <a:latin typeface="+mn-lt"/>
                </a:rPr>
                <a:t>low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39738" y="3807473"/>
              <a:ext cx="888616" cy="523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dirty="0">
                  <a:latin typeface="+mn-lt"/>
                </a:rPr>
                <a:t>high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60006" y="4806945"/>
              <a:ext cx="2354975" cy="5233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Observations</a:t>
              </a:r>
              <a:r>
                <a:rPr lang="en-US" sz="2800" dirty="0">
                  <a:latin typeface="+mn-lt"/>
                </a:rPr>
                <a:t> 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008226" y="4042175"/>
              <a:ext cx="731520" cy="731520"/>
              <a:chOff x="3926034" y="4031901"/>
              <a:chExt cx="731520" cy="731520"/>
            </a:xfrm>
          </p:grpSpPr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4221702" y="4140487"/>
                <a:ext cx="192024" cy="189530"/>
              </a:xfrm>
              <a:prstGeom prst="ellipse">
                <a:avLst/>
              </a:prstGeom>
              <a:solidFill>
                <a:srgbClr val="00825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4023309" y="4361872"/>
                <a:ext cx="192024" cy="189530"/>
              </a:xfrm>
              <a:prstGeom prst="ellipse">
                <a:avLst/>
              </a:prstGeom>
              <a:solidFill>
                <a:srgbClr val="00AD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4317714" y="4397718"/>
                <a:ext cx="192024" cy="189530"/>
              </a:xfrm>
              <a:prstGeom prst="ellipse">
                <a:avLst/>
              </a:prstGeom>
              <a:solidFill>
                <a:srgbClr val="00825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926034" y="4031901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</p:grpSp>
        <p:cxnSp>
          <p:nvCxnSpPr>
            <p:cNvPr id="34" name="Elbow Connector 33"/>
            <p:cNvCxnSpPr>
              <a:stCxn id="22" idx="1"/>
              <a:endCxn id="31" idx="4"/>
            </p:cNvCxnSpPr>
            <p:nvPr/>
          </p:nvCxnSpPr>
          <p:spPr>
            <a:xfrm rot="10800000">
              <a:off x="4373987" y="4773696"/>
              <a:ext cx="1486019" cy="294928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2" idx="1"/>
              <a:endCxn id="38" idx="0"/>
            </p:cNvCxnSpPr>
            <p:nvPr/>
          </p:nvCxnSpPr>
          <p:spPr>
            <a:xfrm rot="10800000" flipV="1">
              <a:off x="4211286" y="5068622"/>
              <a:ext cx="1648719" cy="12820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2989542" y="4090877"/>
              <a:ext cx="731520" cy="731520"/>
              <a:chOff x="2681322" y="4090877"/>
              <a:chExt cx="731520" cy="731520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2911747" y="4140487"/>
                <a:ext cx="192024" cy="189530"/>
              </a:xfrm>
              <a:prstGeom prst="ellipse">
                <a:avLst/>
              </a:prstGeom>
              <a:solidFill>
                <a:srgbClr val="00265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48541" y="4350943"/>
                <a:ext cx="192024" cy="189530"/>
              </a:xfrm>
              <a:prstGeom prst="ellipse">
                <a:avLst/>
              </a:prstGeom>
              <a:solidFill>
                <a:srgbClr val="004F5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2911747" y="4550118"/>
                <a:ext cx="192024" cy="189530"/>
              </a:xfrm>
              <a:prstGeom prst="ellipse">
                <a:avLst/>
              </a:prstGeom>
              <a:solidFill>
                <a:srgbClr val="00345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81322" y="4090877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654306" y="5175160"/>
              <a:ext cx="731520" cy="731520"/>
              <a:chOff x="2674854" y="5123790"/>
              <a:chExt cx="731520" cy="731520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2935218" y="5244013"/>
                <a:ext cx="192024" cy="189530"/>
              </a:xfrm>
              <a:prstGeom prst="ellipse">
                <a:avLst/>
              </a:prstGeom>
              <a:solidFill>
                <a:srgbClr val="C3BC1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3127242" y="5519816"/>
                <a:ext cx="192024" cy="189530"/>
              </a:xfrm>
              <a:prstGeom prst="ellipse">
                <a:avLst/>
              </a:prstGeom>
              <a:solidFill>
                <a:srgbClr val="EFBF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819394" y="5555342"/>
                <a:ext cx="192024" cy="189530"/>
              </a:xfrm>
              <a:prstGeom prst="ellipse">
                <a:avLst/>
              </a:prstGeom>
              <a:solidFill>
                <a:srgbClr val="EFBF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74854" y="5123790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845526" y="5196825"/>
              <a:ext cx="731520" cy="731520"/>
              <a:chOff x="3763334" y="5196825"/>
              <a:chExt cx="731520" cy="731520"/>
            </a:xfrm>
          </p:grpSpPr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3948775" y="5592839"/>
                <a:ext cx="203060" cy="200423"/>
              </a:xfrm>
              <a:prstGeom prst="ellipse">
                <a:avLst/>
              </a:prstGeom>
              <a:solidFill>
                <a:srgbClr val="75B72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4181599" y="5506913"/>
                <a:ext cx="203060" cy="200423"/>
              </a:xfrm>
              <a:prstGeom prst="ellipse">
                <a:avLst/>
              </a:prstGeom>
              <a:solidFill>
                <a:srgbClr val="00825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3948775" y="5331909"/>
                <a:ext cx="203060" cy="200423"/>
              </a:xfrm>
              <a:prstGeom prst="ellipse">
                <a:avLst/>
              </a:prstGeom>
              <a:solidFill>
                <a:srgbClr val="41B4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763334" y="5196825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2800"/>
              </a:p>
            </p:txBody>
          </p:sp>
        </p:grpSp>
        <p:cxnSp>
          <p:nvCxnSpPr>
            <p:cNvPr id="46" name="Elbow Connector 45"/>
            <p:cNvCxnSpPr>
              <a:stCxn id="22" idx="1"/>
              <a:endCxn id="37" idx="0"/>
            </p:cNvCxnSpPr>
            <p:nvPr/>
          </p:nvCxnSpPr>
          <p:spPr>
            <a:xfrm rot="10800000" flipV="1">
              <a:off x="3020066" y="5068622"/>
              <a:ext cx="2839940" cy="106537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22" idx="1"/>
              <a:endCxn id="36" idx="4"/>
            </p:cNvCxnSpPr>
            <p:nvPr/>
          </p:nvCxnSpPr>
          <p:spPr>
            <a:xfrm rot="10800000">
              <a:off x="3355303" y="4822397"/>
              <a:ext cx="2504703" cy="24622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1528033" y="3946928"/>
            <a:ext cx="168712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Locations</a:t>
            </a:r>
          </a:p>
        </p:txBody>
      </p:sp>
      <p:cxnSp>
        <p:nvCxnSpPr>
          <p:cNvPr id="59" name="Elbow Connector 58"/>
          <p:cNvCxnSpPr>
            <a:cxnSpLocks/>
            <a:stCxn id="58" idx="2"/>
            <a:endCxn id="17" idx="1"/>
          </p:cNvCxnSpPr>
          <p:nvPr/>
        </p:nvCxnSpPr>
        <p:spPr>
          <a:xfrm rot="16200000" flipH="1">
            <a:off x="2696880" y="4144866"/>
            <a:ext cx="1430247" cy="20808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8" idx="3"/>
            <a:endCxn id="18" idx="0"/>
          </p:cNvCxnSpPr>
          <p:nvPr/>
        </p:nvCxnSpPr>
        <p:spPr>
          <a:xfrm>
            <a:off x="3215162" y="4208538"/>
            <a:ext cx="699846" cy="416941"/>
          </a:xfrm>
          <a:prstGeom prst="bentConnector5">
            <a:avLst>
              <a:gd name="adj1" fmla="val 32664"/>
              <a:gd name="adj2" fmla="val 217573"/>
              <a:gd name="adj3" fmla="val 673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94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5458</Words>
  <Application>Microsoft Macintosh PowerPoint</Application>
  <PresentationFormat>Custom</PresentationFormat>
  <Paragraphs>719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</vt:lpstr>
      <vt:lpstr>AU Passata</vt:lpstr>
      <vt:lpstr>AU Passata Light</vt:lpstr>
      <vt:lpstr>AU Peto</vt:lpstr>
      <vt:lpstr>Calibri</vt:lpstr>
      <vt:lpstr>Cambria Math</vt:lpstr>
      <vt:lpstr>Courier New</vt:lpstr>
      <vt:lpstr>Georgia</vt:lpstr>
      <vt:lpstr>Helvetica</vt:lpstr>
      <vt:lpstr>Menlo</vt:lpstr>
      <vt:lpstr>Times</vt:lpstr>
      <vt:lpstr>Wingdings 3</vt:lpstr>
      <vt:lpstr>AU 16:9</vt:lpstr>
      <vt:lpstr>mixed effect models Dealing with Autocorrelation</vt:lpstr>
      <vt:lpstr>A recap</vt:lpstr>
      <vt:lpstr>mixed effect models What we will talk about today</vt:lpstr>
      <vt:lpstr>PowerPoint Presentation</vt:lpstr>
      <vt:lpstr>Mixed Effects Models  the problem of independence</vt:lpstr>
      <vt:lpstr>Autocorrelation: another form of non-independence</vt:lpstr>
      <vt:lpstr>Autocorrelation: another form of non-independence</vt:lpstr>
      <vt:lpstr>Spatial autocorrelation</vt:lpstr>
      <vt:lpstr>Spatial autocorrelation</vt:lpstr>
      <vt:lpstr>Spatial autocorrelation</vt:lpstr>
      <vt:lpstr>Spatial autocorrelation Moran’s I</vt:lpstr>
      <vt:lpstr>Spatial autocorrelation Moran’s I</vt:lpstr>
      <vt:lpstr>Spatial autocorrelation Moran’s I</vt:lpstr>
      <vt:lpstr>Spatial autocorrelation Moran’s I</vt:lpstr>
      <vt:lpstr>Spatial autocorrelation Moran’s I</vt:lpstr>
      <vt:lpstr>Spatial autocorrelation Moran’s I</vt:lpstr>
      <vt:lpstr>Spatial autocorrelation Moran’s I</vt:lpstr>
      <vt:lpstr>PowerPoint Presentation</vt:lpstr>
      <vt:lpstr>Spatial autocorrelation in statistical modeling</vt:lpstr>
      <vt:lpstr>Spatial autocorrelation The math behind the model</vt:lpstr>
      <vt:lpstr>Spatial autocorrelation The math behind the model</vt:lpstr>
      <vt:lpstr>Spatial autocorrelation Fitting correlation functions</vt:lpstr>
      <vt:lpstr>Spatial autocorrelation Fitting correlation functions</vt:lpstr>
      <vt:lpstr>Spatial autocorrelation Fitting correlation functions</vt:lpstr>
      <vt:lpstr>Spatial autocorrelation R – implementation</vt:lpstr>
      <vt:lpstr>PowerPoint Presentation</vt:lpstr>
      <vt:lpstr>PowerPoint Presentation</vt:lpstr>
      <vt:lpstr>The procedure</vt:lpstr>
      <vt:lpstr>Step 1 Build a run of the mill LM</vt:lpstr>
      <vt:lpstr>Step 2 Asses the Spatial Autocorrelation</vt:lpstr>
      <vt:lpstr>Step 2 Asses the Spatial Autocorrelation</vt:lpstr>
      <vt:lpstr>PowerPoint Presentation</vt:lpstr>
      <vt:lpstr>Step 3 Asses the Autocorrelation</vt:lpstr>
      <vt:lpstr>Step – 4 Add the Spatial Structure to the model</vt:lpstr>
      <vt:lpstr>Step - 4 Select the best Spatial Structure</vt:lpstr>
      <vt:lpstr>Step - 4 Select the best Spatial Structure</vt:lpstr>
      <vt:lpstr>What is the end result of all this effort?</vt:lpstr>
      <vt:lpstr>PowerPoint Presentation</vt:lpstr>
      <vt:lpstr>Spatial autocorrelation in statistical modeling</vt:lpstr>
      <vt:lpstr>Simultaneous autoregressive models (SAR)</vt:lpstr>
      <vt:lpstr>Simultaneous autoregressive error models (SARerror)</vt:lpstr>
      <vt:lpstr>Finding neighborhoods in R (1st step to a spatial weights matrix)</vt:lpstr>
      <vt:lpstr>Finding neighborhoods in R (1st step to a spatial weights matrix)</vt:lpstr>
      <vt:lpstr>Finding neighborhoods in R (1st step to a spatial weights matrix)</vt:lpstr>
      <vt:lpstr>Spatial weights matrix neighborhoods to weights</vt:lpstr>
      <vt:lpstr>Distance-based neighborhoods</vt:lpstr>
      <vt:lpstr>Distance-based neighborhoods</vt:lpstr>
      <vt:lpstr>K nearest neighbors</vt:lpstr>
      <vt:lpstr>K nearest neighbors</vt:lpstr>
      <vt:lpstr>Spatial weights matrix neighborhoods to weights</vt:lpstr>
      <vt:lpstr>Spatial weights matrix neighborhoods to weights</vt:lpstr>
      <vt:lpstr>Spatial weights matrix neighborhoods to weights</vt:lpstr>
      <vt:lpstr>Fitting a SARerror model </vt:lpstr>
      <vt:lpstr>Fitting a SARerror model </vt:lpstr>
      <vt:lpstr>Fitting a SARerror model</vt:lpstr>
      <vt:lpstr>Fitting a SARerror model accounting for spatial structure</vt:lpstr>
      <vt:lpstr>Fitting a SARerror model accounting for spatial structure</vt:lpstr>
      <vt:lpstr>Fitting a SARerror model Accounting for spatial structure</vt:lpstr>
      <vt:lpstr>Fitting a SARerror model The mechanics of the process</vt:lpstr>
      <vt:lpstr>Fitting a SARerror model The mechanics of the process</vt:lpstr>
      <vt:lpstr>Fitting a SARerror model Evaluating the model</vt:lpstr>
      <vt:lpstr>PowerPoint Presentation</vt:lpstr>
      <vt:lpstr>Spatial autocorrelation in statistical modeling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2021-10-12T07:09:27Z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